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>
  <p:sldMasterIdLst>
    <p:sldMasterId id="2147483660" r:id="rId1"/>
    <p:sldMasterId id="2147483945" r:id="rId2"/>
  </p:sldMasterIdLst>
  <p:notesMasterIdLst>
    <p:notesMasterId r:id="rId24"/>
  </p:notesMasterIdLst>
  <p:handoutMasterIdLst>
    <p:handoutMasterId r:id="rId25"/>
  </p:handoutMasterIdLst>
  <p:sldIdLst>
    <p:sldId id="791" r:id="rId3"/>
    <p:sldId id="991" r:id="rId4"/>
    <p:sldId id="1068" r:id="rId5"/>
    <p:sldId id="1062" r:id="rId6"/>
    <p:sldId id="1063" r:id="rId7"/>
    <p:sldId id="1064" r:id="rId8"/>
    <p:sldId id="1065" r:id="rId9"/>
    <p:sldId id="1066" r:id="rId10"/>
    <p:sldId id="1067" r:id="rId11"/>
    <p:sldId id="996" r:id="rId12"/>
    <p:sldId id="997" r:id="rId13"/>
    <p:sldId id="998" r:id="rId14"/>
    <p:sldId id="1035" r:id="rId15"/>
    <p:sldId id="999" r:id="rId16"/>
    <p:sldId id="1061" r:id="rId17"/>
    <p:sldId id="1036" r:id="rId18"/>
    <p:sldId id="1037" r:id="rId19"/>
    <p:sldId id="1038" r:id="rId20"/>
    <p:sldId id="1039" r:id="rId21"/>
    <p:sldId id="877" r:id="rId22"/>
    <p:sldId id="878" r:id="rId23"/>
  </p:sldIdLst>
  <p:sldSz cx="9144000" cy="6858000" type="screen4x3"/>
  <p:notesSz cx="7010400" cy="9296400"/>
  <p:defaultTextStyle>
    <a:defPPr>
      <a:defRPr lang="en-US"/>
    </a:defPPr>
    <a:lvl1pPr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ctr" rtl="0" eaLnBrk="0" fontAlgn="base" hangingPunct="0">
      <a:lnSpc>
        <a:spcPct val="90000"/>
      </a:lnSpc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sz="24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ane Gibbons" initials="JG" lastIdx="13" clrIdx="0"/>
  <p:cmAuthor id="1" name="Rodrigo Floriano" initials="RF" lastIdx="2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6600"/>
    <a:srgbClr val="C0C0C4"/>
    <a:srgbClr val="678DC5"/>
    <a:srgbClr val="3E67A4"/>
    <a:srgbClr val="3E8DC5"/>
    <a:srgbClr val="5F5F65"/>
    <a:srgbClr val="7E7E86"/>
    <a:srgbClr val="FFFFFF"/>
    <a:srgbClr val="8E8E9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10211" autoAdjust="0"/>
    <p:restoredTop sz="76980" autoAdjust="0"/>
  </p:normalViewPr>
  <p:slideViewPr>
    <p:cSldViewPr snapToGrid="0">
      <p:cViewPr varScale="1">
        <p:scale>
          <a:sx n="81" d="100"/>
          <a:sy n="81" d="100"/>
        </p:scale>
        <p:origin x="3096" y="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5022"/>
    </p:cViewPr>
    <p:sldLst>
      <p:sld r:id="rId1" collapse="1"/>
      <p:sld r:id="rId2" collapse="1"/>
      <p:sld r:id="rId3" collapse="1"/>
      <p:sld r:id="rId4" collapse="1"/>
      <p:sld r:id="rId5" collapse="1"/>
      <p:sld r:id="rId6" collapse="1"/>
      <p:sld r:id="rId7" collapse="1"/>
      <p:sld r:id="rId8" collapse="1"/>
      <p:sld r:id="rId9" collapse="1"/>
      <p:sld r:id="rId10" collapse="1"/>
      <p:sld r:id="rId11" collapse="1"/>
      <p:sld r:id="rId12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3" d="100"/>
          <a:sy n="83" d="100"/>
        </p:scale>
        <p:origin x="2760" y="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commentAuthors" Target="commentAuthor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handoutMaster" Target="handoutMasters/handout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_rels/viewProps.xml.rels><?xml version="1.0" encoding="UTF-8" standalone="yes"?>
<Relationships xmlns="http://schemas.openxmlformats.org/package/2006/relationships"><Relationship Id="rId8" Type="http://schemas.openxmlformats.org/officeDocument/2006/relationships/slide" Target="slides/slide15.xml"/><Relationship Id="rId3" Type="http://schemas.openxmlformats.org/officeDocument/2006/relationships/slide" Target="slides/slide10.xml"/><Relationship Id="rId7" Type="http://schemas.openxmlformats.org/officeDocument/2006/relationships/slide" Target="slides/slide14.xml"/><Relationship Id="rId12" Type="http://schemas.openxmlformats.org/officeDocument/2006/relationships/slide" Target="slides/slide19.xml"/><Relationship Id="rId2" Type="http://schemas.openxmlformats.org/officeDocument/2006/relationships/slide" Target="slides/slide3.xml"/><Relationship Id="rId1" Type="http://schemas.openxmlformats.org/officeDocument/2006/relationships/slide" Target="slides/slide2.xml"/><Relationship Id="rId6" Type="http://schemas.openxmlformats.org/officeDocument/2006/relationships/slide" Target="slides/slide13.xml"/><Relationship Id="rId11" Type="http://schemas.openxmlformats.org/officeDocument/2006/relationships/slide" Target="slides/slide18.xml"/><Relationship Id="rId5" Type="http://schemas.openxmlformats.org/officeDocument/2006/relationships/slide" Target="slides/slide12.xml"/><Relationship Id="rId10" Type="http://schemas.openxmlformats.org/officeDocument/2006/relationships/slide" Target="slides/slide17.xml"/><Relationship Id="rId4" Type="http://schemas.openxmlformats.org/officeDocument/2006/relationships/slide" Target="slides/slide11.xml"/><Relationship Id="rId9" Type="http://schemas.openxmlformats.org/officeDocument/2006/relationships/slide" Target="slides/slide1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11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23" name="Rectangle 12"/>
          <p:cNvSpPr>
            <a:spLocks noChangeArrowheads="1"/>
          </p:cNvSpPr>
          <p:nvPr/>
        </p:nvSpPr>
        <p:spPr bwMode="auto">
          <a:xfrm>
            <a:off x="57150" y="8785225"/>
            <a:ext cx="2619375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5124" name="Line 13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5125" name="Rectangle 14"/>
          <p:cNvSpPr>
            <a:spLocks noChangeArrowheads="1"/>
          </p:cNvSpPr>
          <p:nvPr/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18819" tIns="0" rIns="18819" bIns="0" anchor="b"/>
          <a:lstStyle/>
          <a:p>
            <a:pPr algn="r" defTabSz="903288">
              <a:lnSpc>
                <a:spcPct val="100000"/>
              </a:lnSpc>
            </a:pPr>
            <a:fld id="{22244E67-557B-7741-B9F5-F61AA18495DF}" type="slidenum">
              <a:rPr lang="en-US" sz="800"/>
              <a:pPr algn="r" defTabSz="903288">
                <a:lnSpc>
                  <a:spcPct val="100000"/>
                </a:lnSpc>
              </a:pPr>
              <a:t>‹#›</a:t>
            </a:fld>
            <a:endParaRPr lang="es-ES" sz="800" dirty="0"/>
          </a:p>
        </p:txBody>
      </p:sp>
    </p:spTree>
    <p:extLst>
      <p:ext uri="{BB962C8B-B14F-4D97-AF65-F5344CB8AC3E}">
        <p14:creationId xmlns:p14="http://schemas.microsoft.com/office/powerpoint/2010/main" val="21810151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tmp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8"/>
          <p:cNvSpPr>
            <a:spLocks noChangeArrowheads="1"/>
          </p:cNvSpPr>
          <p:nvPr/>
        </p:nvSpPr>
        <p:spPr bwMode="auto">
          <a:xfrm>
            <a:off x="6249988" y="8609013"/>
            <a:ext cx="449262" cy="212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6147" name="Rectangle 9"/>
          <p:cNvSpPr>
            <a:spLocks noChangeArrowheads="1"/>
          </p:cNvSpPr>
          <p:nvPr/>
        </p:nvSpPr>
        <p:spPr bwMode="auto">
          <a:xfrm>
            <a:off x="57150" y="8785225"/>
            <a:ext cx="3182761" cy="347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5667" tIns="50185" rIns="95667" bIns="50185">
            <a:spAutoFit/>
          </a:bodyPr>
          <a:lstStyle/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© 2006 Cisco Systems, Inc. Todos los derechos reservados.</a:t>
            </a:r>
          </a:p>
          <a:p>
            <a:pPr algn="l" defTabSz="611188">
              <a:lnSpc>
                <a:spcPct val="100000"/>
              </a:lnSpc>
              <a:tabLst>
                <a:tab pos="2387600" algn="l"/>
                <a:tab pos="4830763" algn="l"/>
              </a:tabLst>
            </a:pPr>
            <a:r>
              <a:rPr lang="es-ES" sz="800" dirty="0"/>
              <a:t>Presentation_ID.scr</a:t>
            </a:r>
          </a:p>
        </p:txBody>
      </p:sp>
      <p:sp>
        <p:nvSpPr>
          <p:cNvPr id="6148" name="Line 10"/>
          <p:cNvSpPr>
            <a:spLocks noChangeShapeType="1"/>
          </p:cNvSpPr>
          <p:nvPr/>
        </p:nvSpPr>
        <p:spPr bwMode="auto">
          <a:xfrm>
            <a:off x="152400" y="8799513"/>
            <a:ext cx="6653213" cy="0"/>
          </a:xfrm>
          <a:prstGeom prst="line">
            <a:avLst/>
          </a:prstGeom>
          <a:noFill/>
          <a:ln w="12700">
            <a:solidFill>
              <a:schemeClr val="tx1"/>
            </a:solidFill>
            <a:round/>
            <a:headEnd type="none" w="sm" len="sm"/>
            <a:tailEnd type="none" w="sm" len="sm"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 wrap="none" anchor="ctr"/>
          <a:lstStyle/>
          <a:p>
            <a:endParaRPr lang="en-US" dirty="0"/>
          </a:p>
        </p:txBody>
      </p:sp>
      <p:sp>
        <p:nvSpPr>
          <p:cNvPr id="183307" name="Rectangle 11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5929313" y="8680450"/>
            <a:ext cx="812800" cy="2873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18819" tIns="0" rIns="18819" bIns="0" numCol="1" anchor="b" anchorCtr="0" compatLnSpc="1">
            <a:prstTxWarp prst="textNoShape">
              <a:avLst/>
            </a:prstTxWarp>
          </a:bodyPr>
          <a:lstStyle>
            <a:lvl1pPr algn="r" defTabSz="903288">
              <a:lnSpc>
                <a:spcPct val="100000"/>
              </a:lnSpc>
              <a:defRPr sz="800" smtClean="0">
                <a:cs typeface="+mn-cs"/>
              </a:defRPr>
            </a:lvl1pPr>
          </a:lstStyle>
          <a:p>
            <a:pPr>
              <a:defRPr/>
            </a:pPr>
            <a:fld id="{F4CE0E46-7F05-B940-8356-5580BE265E49}" type="slidenum">
              <a:rPr lang="en-US"/>
              <a:pPr>
                <a:defRPr/>
              </a:pPr>
              <a:t>‹#›</a:t>
            </a:fld>
            <a:endParaRPr lang="es-ES" dirty="0"/>
          </a:p>
        </p:txBody>
      </p:sp>
      <p:sp>
        <p:nvSpPr>
          <p:cNvPr id="6150" name="Rectangle 12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73125" y="244475"/>
            <a:ext cx="5321300" cy="3990975"/>
          </a:xfrm>
          <a:prstGeom prst="rect">
            <a:avLst/>
          </a:prstGeom>
          <a:noFill/>
          <a:ln w="12700">
            <a:solidFill>
              <a:schemeClr val="tx1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</p:sp>
      <p:sp>
        <p:nvSpPr>
          <p:cNvPr id="183309" name="Rectangle 13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68350" y="4378325"/>
            <a:ext cx="5468938" cy="42529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5667" tIns="50185" rIns="95667" bIns="50185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Body Text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6264605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112713" indent="-112713" algn="l" defTabSz="1020763" rtl="0" eaLnBrk="0" fontAlgn="base" hangingPunct="0">
      <a:lnSpc>
        <a:spcPct val="90000"/>
      </a:lnSpc>
      <a:spcBef>
        <a:spcPct val="50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82600" indent="-120650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667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4493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931988" algn="l" defTabSz="1020763" rtl="0" eaLnBrk="0" fontAlgn="base" hangingPunct="0">
      <a:lnSpc>
        <a:spcPct val="90000"/>
      </a:lnSpc>
      <a:spcBef>
        <a:spcPct val="35000"/>
      </a:spcBef>
      <a:spcAft>
        <a:spcPct val="0"/>
      </a:spcAft>
      <a:buSzPct val="100000"/>
      <a:buChar char="•"/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602A389-8690-465F-BB28-DC61C90E42E7}" type="slidenum">
              <a:rPr lang="en-US" smtClean="0"/>
              <a:pPr/>
              <a:t>1</a:t>
            </a:fld>
            <a:endParaRPr lang="es-ES" dirty="0"/>
          </a:p>
        </p:txBody>
      </p:sp>
      <p:sp>
        <p:nvSpPr>
          <p:cNvPr id="31747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8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404813" y="4378325"/>
            <a:ext cx="6121400" cy="4252913"/>
          </a:xfrm>
          <a:noFill/>
          <a:ln/>
        </p:spPr>
        <p:txBody>
          <a:bodyPr/>
          <a:lstStyle/>
          <a:p>
            <a:pPr>
              <a:buFontTx/>
              <a:buNone/>
            </a:pPr>
            <a:r>
              <a:rPr lang="es-ES" b="0" dirty="0"/>
              <a:t>Cisco Networking Academy Program</a:t>
            </a:r>
          </a:p>
          <a:p>
            <a:pPr>
              <a:buFontTx/>
              <a:buNone/>
            </a:pPr>
            <a:r>
              <a:rPr lang="es-ES" b="0" dirty="0"/>
              <a:t>ruteo and Switching Essentials v6.0</a:t>
            </a:r>
          </a:p>
          <a:p>
            <a:pPr>
              <a:buFontTx/>
              <a:buNone/>
            </a:pPr>
            <a:r>
              <a:rPr lang="es-ES" sz="1200" dirty="0">
                <a:latin typeface="Arial" charset="0"/>
              </a:rPr>
              <a:t>Capítulo 3: ruteo dinámico</a:t>
            </a:r>
            <a:endParaRPr lang="es-ES" b="0" dirty="0"/>
          </a:p>
        </p:txBody>
      </p:sp>
    </p:spTree>
    <p:extLst>
      <p:ext uri="{BB962C8B-B14F-4D97-AF65-F5344CB8AC3E}">
        <p14:creationId xmlns:p14="http://schemas.microsoft.com/office/powerpoint/2010/main" val="28677331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10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3.1 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protocolos de ruteo dinámico</a:t>
            </a:r>
            <a:endParaRPr lang="es-ES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3.1.2</a:t>
            </a:r>
            <a:r>
              <a:rPr lang="es-ES" dirty="0"/>
              <a:t> </a:t>
            </a:r>
            <a:r>
              <a:rPr lang="es-ES" dirty="0">
                <a:latin typeface="Arial" charset="0"/>
              </a:rPr>
              <a:t>– Comparación entre ruteo dinámico y estático</a:t>
            </a:r>
          </a:p>
          <a:p>
            <a:pPr>
              <a:lnSpc>
                <a:spcPct val="80000"/>
              </a:lnSpc>
              <a:buNone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3.1.2.1 </a:t>
            </a:r>
            <a:r>
              <a:rPr lang="es-ES" dirty="0"/>
              <a:t>–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 Usos del ruteo estático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208892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11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3.1 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protocolos de ruteo dinámico</a:t>
            </a:r>
            <a:endParaRPr lang="es-ES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3.1.2</a:t>
            </a:r>
            <a:r>
              <a:rPr lang="es-ES" dirty="0"/>
              <a:t> </a:t>
            </a:r>
            <a:r>
              <a:rPr lang="es-ES" dirty="0">
                <a:latin typeface="Arial" charset="0"/>
              </a:rPr>
              <a:t>– Comparación entre ruteo dinámico y estático</a:t>
            </a:r>
          </a:p>
          <a:p>
            <a:pPr>
              <a:lnSpc>
                <a:spcPct val="80000"/>
              </a:lnSpc>
              <a:buNone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3.1.2.1 </a:t>
            </a:r>
            <a:r>
              <a:rPr lang="es-ES" dirty="0"/>
              <a:t>–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 Usos del ruteo estático (continuación)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956528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12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3.1 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3.1.2</a:t>
            </a:r>
            <a:r>
              <a:rPr lang="es-ES" dirty="0"/>
              <a:t> </a:t>
            </a:r>
            <a:r>
              <a:rPr lang="es-ES" dirty="0">
                <a:latin typeface="Arial" charset="0"/>
              </a:rPr>
              <a:t>– Comparación entre ruteo dinámico y estático</a:t>
            </a:r>
          </a:p>
          <a:p>
            <a:pPr>
              <a:lnSpc>
                <a:spcPct val="80000"/>
              </a:lnSpc>
              <a:buNone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3.1.2.2 </a:t>
            </a:r>
            <a:r>
              <a:rPr lang="es-ES" dirty="0"/>
              <a:t>–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 Ventajas y desventajas del ruteo estático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35296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13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 – Funcionamiento del </a:t>
            </a:r>
            <a:r>
              <a:rPr lang="es-ES" dirty="0" err="1"/>
              <a:t>router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1.3.4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1.3.4.1 – ruteo dinámico</a:t>
            </a:r>
          </a:p>
        </p:txBody>
      </p:sp>
    </p:spTree>
    <p:extLst>
      <p:ext uri="{BB962C8B-B14F-4D97-AF65-F5344CB8AC3E}">
        <p14:creationId xmlns:p14="http://schemas.microsoft.com/office/powerpoint/2010/main" val="204047149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14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3.1 – protocolos de ruteo dinámico</a:t>
            </a:r>
            <a:endParaRPr lang="es-ES" sz="120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3.1.2</a:t>
            </a:r>
            <a:r>
              <a:rPr lang="es-ES" dirty="0"/>
              <a:t> </a:t>
            </a:r>
            <a:r>
              <a:rPr lang="es-ES" dirty="0">
                <a:latin typeface="Arial" charset="0"/>
              </a:rPr>
              <a:t>– Comparación entre ruteo dinámico y estático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3.1.2.4 – Ventajas y desventajas del ruteo dinámico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9800784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15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3.1 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3.1.1 – Descripción general de los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3.1.1.1 – Evolución de los protocolos de ruteo dinámico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02573205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16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 – Funcionamiento del </a:t>
            </a:r>
            <a:r>
              <a:rPr lang="es-ES" dirty="0" err="1"/>
              <a:t>router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1.3.4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1.3.4.2 – protocolos de ruteo IPv4 </a:t>
            </a:r>
          </a:p>
        </p:txBody>
      </p:sp>
    </p:spTree>
    <p:extLst>
      <p:ext uri="{BB962C8B-B14F-4D97-AF65-F5344CB8AC3E}">
        <p14:creationId xmlns:p14="http://schemas.microsoft.com/office/powerpoint/2010/main" val="76232428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17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 – Funcionamiento del </a:t>
            </a:r>
            <a:r>
              <a:rPr lang="es-ES" dirty="0" err="1"/>
              <a:t>router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1.3.4 – protocolos de ruteo dinámico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/>
              <a:t>1.3.4.3 – Ejemplos de ruteo dinámico IPv4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094450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18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 – Funcionamiento del </a:t>
            </a:r>
            <a:r>
              <a:rPr lang="es-ES" dirty="0" err="1"/>
              <a:t>router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1.3.4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1.3.4.4 – protocolos de ruteo IPv6</a:t>
            </a:r>
          </a:p>
        </p:txBody>
      </p:sp>
    </p:spTree>
    <p:extLst>
      <p:ext uri="{BB962C8B-B14F-4D97-AF65-F5344CB8AC3E}">
        <p14:creationId xmlns:p14="http://schemas.microsoft.com/office/powerpoint/2010/main" val="34587942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defTabSz="903288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algn="ctr" defTabSz="903288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fld id="{3997A419-355F-A04A-96E0-21643AF8E9FF}" type="slidenum">
              <a:rPr lang="en-US" sz="800"/>
              <a:pPr/>
              <a:t>19</a:t>
            </a:fld>
            <a:endParaRPr lang="es-ES" sz="800"/>
          </a:p>
        </p:txBody>
      </p:sp>
      <p:sp>
        <p:nvSpPr>
          <p:cNvPr id="22530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 – Funcionamiento del </a:t>
            </a:r>
            <a:r>
              <a:rPr lang="es-ES" dirty="0" err="1"/>
              <a:t>router</a:t>
            </a:r>
            <a:endParaRPr lang="es-ES" dirty="0"/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1.3.4 – protocolos de ruteo dinámico</a:t>
            </a:r>
          </a:p>
          <a:p>
            <a:pPr marL="112713" marR="0" indent="-112713" algn="l" defTabSz="1020763" rtl="0" eaLnBrk="0" fontAlgn="base" latinLnBrk="0" hangingPunct="0">
              <a:lnSpc>
                <a:spcPct val="80000"/>
              </a:lnSpc>
              <a:spcBef>
                <a:spcPct val="50000"/>
              </a:spcBef>
              <a:spcAft>
                <a:spcPct val="0"/>
              </a:spcAft>
              <a:buClrTx/>
              <a:buSzPct val="100000"/>
              <a:buFontTx/>
              <a:buNone/>
              <a:tabLst/>
              <a:defRPr/>
            </a:pPr>
            <a:r>
              <a:rPr lang="es-ES" dirty="0"/>
              <a:t>1.3.4.5 – Ejemplos de ruteo dinámico IPv6</a:t>
            </a:r>
          </a:p>
          <a:p>
            <a:pPr>
              <a:lnSpc>
                <a:spcPct val="80000"/>
              </a:lnSpc>
              <a:buFontTx/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110791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2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3.1 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3.1.1 – Descripción general de los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3.1.1.1 – Evolución de los protocolos de ruteo dinámico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06700318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20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5.1.1.7 – Características de los protocolos de ruteo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9249978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21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5.1.1.8 – Métricas de los protocolos de ruteo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5910726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570978E6-FB79-4E74-A4A4-2BA13DA27C44}" type="slidenum">
              <a:rPr lang="en-US" smtClean="0"/>
              <a:pPr/>
              <a:t>3</a:t>
            </a:fld>
            <a:endParaRPr lang="es-ES" dirty="0"/>
          </a:p>
        </p:txBody>
      </p:sp>
      <p:sp>
        <p:nvSpPr>
          <p:cNvPr id="870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870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3.1 – </a:t>
            </a:r>
            <a:r>
              <a:rPr lang="es-ES" sz="1200" kern="1200" dirty="0">
                <a:solidFill>
                  <a:schemeClr val="tx1"/>
                </a:solidFill>
                <a:effectLst/>
                <a:latin typeface="Arial" charset="0"/>
              </a:rPr>
              <a:t>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/>
              <a:t>3.1.1 – Descripción general de los protocolos de ruteo dinámico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  <a:p>
            <a:pPr marL="0" indent="0">
              <a:buNone/>
            </a:pP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3.1.1.2 </a:t>
            </a:r>
            <a:r>
              <a:rPr lang="es-ES" dirty="0"/>
              <a:t>–</a:t>
            </a:r>
            <a:r>
              <a:rPr lang="es-ES" sz="1200" b="0" i="0" kern="1200" dirty="0">
                <a:solidFill>
                  <a:schemeClr val="tx1"/>
                </a:solidFill>
                <a:effectLst/>
                <a:latin typeface="Arial" charset="0"/>
              </a:rPr>
              <a:t> Componentes de los protocolos de ruteo dinámico (continuación)</a:t>
            </a:r>
            <a:endParaRPr lang="es-ES" sz="1200" b="0" i="0" kern="1200" dirty="0">
              <a:solidFill>
                <a:schemeClr val="tx1"/>
              </a:solidFill>
              <a:effectLst/>
              <a:latin typeface="Arial" charset="0"/>
              <a:ea typeface="ＭＳ Ｐゴシック" charset="0"/>
              <a:cs typeface="ＭＳ Ｐゴシック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547076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4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5.1.1.1 – Clasificación de los protocolos de ruteo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52519018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5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5.1.1.2 – protocolos de ruteo IGP y EGP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2896786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6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5.1.1.3 – protocolos de ruteo vector distancia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93805696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7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5.1.1.4 – protocolos de ruteo de estado de enlace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23464629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8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5.1.1.5 – protocolos de ruteo con clase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82848849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4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defTabSz="882650">
              <a:defRPr sz="2400">
                <a:solidFill>
                  <a:schemeClr val="tx1"/>
                </a:solidFill>
                <a:latin typeface="Arial" charset="0"/>
              </a:defRPr>
            </a:lvl1pPr>
            <a:lvl2pPr marL="742950" indent="-285750" defTabSz="882650">
              <a:defRPr sz="2400">
                <a:solidFill>
                  <a:schemeClr val="tx1"/>
                </a:solidFill>
                <a:latin typeface="Arial" charset="0"/>
              </a:defRPr>
            </a:lvl2pPr>
            <a:lvl3pPr marL="11430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3pPr>
            <a:lvl4pPr marL="16002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4pPr>
            <a:lvl5pPr marL="2057400" indent="-228600" defTabSz="882650">
              <a:defRPr sz="2400">
                <a:solidFill>
                  <a:schemeClr val="tx1"/>
                </a:solidFill>
                <a:latin typeface="Arial" charset="0"/>
              </a:defRPr>
            </a:lvl5pPr>
            <a:lvl6pPr marL="25146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6pPr>
            <a:lvl7pPr marL="29718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7pPr>
            <a:lvl8pPr marL="34290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8pPr>
            <a:lvl9pPr marL="3886200" indent="-228600" algn="ctr" defTabSz="882650" eaLnBrk="0" fontAlgn="base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</a:defRPr>
            </a:lvl9pPr>
          </a:lstStyle>
          <a:p>
            <a:fld id="{04267211-205D-47E8-9F29-7E4C01D43DC3}" type="slidenum">
              <a:rPr lang="en-US" altLang="en-US" sz="800" smtClean="0"/>
              <a:pPr/>
              <a:t>9</a:t>
            </a:fld>
            <a:endParaRPr lang="es-ES" altLang="en-US" sz="800" dirty="0"/>
          </a:p>
        </p:txBody>
      </p:sp>
      <p:sp>
        <p:nvSpPr>
          <p:cNvPr id="11264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1264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>
              <a:lnSpc>
                <a:spcPct val="80000"/>
              </a:lnSpc>
              <a:buFontTx/>
              <a:buNone/>
            </a:pPr>
            <a:r>
              <a:rPr lang="es-ES" sz="1200" kern="1200" dirty="0">
                <a:solidFill>
                  <a:schemeClr val="tx1"/>
                </a:solidFill>
                <a:latin typeface="Arial" charset="0"/>
              </a:rPr>
              <a:t>5.1 – protocolos de ruteo dinámico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 – Tipos de protocolos de ruteo</a:t>
            </a:r>
          </a:p>
          <a:p>
            <a:pPr>
              <a:lnSpc>
                <a:spcPct val="80000"/>
              </a:lnSpc>
              <a:buFontTx/>
              <a:buNone/>
            </a:pPr>
            <a:r>
              <a:rPr lang="es-ES" dirty="0">
                <a:latin typeface="Arial" charset="0"/>
              </a:rPr>
              <a:t>5.1.1.6 – protocolos de ruteo sin clase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477191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4.png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 descr="PPt_CoverArt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893888"/>
            <a:ext cx="9140825" cy="2449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3"/>
          <p:cNvSpPr>
            <a:spLocks noChangeArrowheads="1"/>
          </p:cNvSpPr>
          <p:nvPr/>
        </p:nvSpPr>
        <p:spPr bwMode="auto">
          <a:xfrm>
            <a:off x="4498975" y="6670675"/>
            <a:ext cx="2347913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Systems, Inc. Todos los derechos reservados.</a:t>
            </a:r>
          </a:p>
        </p:txBody>
      </p:sp>
      <p:sp>
        <p:nvSpPr>
          <p:cNvPr id="6" name="Rectangle 4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8" name="Rectangle 6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DC7FBAF0-BCF5-8741-945F-3C6763791038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s-ES" sz="1000" dirty="0">
              <a:solidFill>
                <a:srgbClr val="D3D3D3"/>
              </a:solidFill>
            </a:endParaRPr>
          </a:p>
        </p:txBody>
      </p:sp>
      <p:pic>
        <p:nvPicPr>
          <p:cNvPr id="9" name="Picture 9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10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290247" name="Rectangle 7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90248" name="Rectangle 8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8540273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875252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67663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bl" preserve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98513"/>
            <a:ext cx="8145462" cy="8382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able Placeholder 2"/>
          <p:cNvSpPr>
            <a:spLocks noGrp="1"/>
          </p:cNvSpPr>
          <p:nvPr>
            <p:ph type="tbl" idx="1"/>
          </p:nvPr>
        </p:nvSpPr>
        <p:spPr>
          <a:xfrm>
            <a:off x="655638" y="2014538"/>
            <a:ext cx="7940675" cy="3571875"/>
          </a:xfrm>
        </p:spPr>
        <p:txBody>
          <a:bodyPr/>
          <a:lstStyle/>
          <a:p>
            <a:pPr lvl="0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96974812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8" descr="PPt_4face_021208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11350"/>
            <a:ext cx="9144000" cy="2432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Rectangle 278"/>
          <p:cNvSpPr>
            <a:spLocks noChangeArrowheads="1"/>
          </p:cNvSpPr>
          <p:nvPr/>
        </p:nvSpPr>
        <p:spPr bwMode="auto">
          <a:xfrm>
            <a:off x="4498975" y="6672263"/>
            <a:ext cx="202247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6" name="Rectangle 279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sp>
        <p:nvSpPr>
          <p:cNvPr id="7" name="Rectangle 280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8" name="Rectangle 281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7F1BC4EF-034A-F647-AA58-B71D58802FDB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s-ES" sz="1000" dirty="0">
              <a:solidFill>
                <a:srgbClr val="D3D3D3"/>
              </a:solidFill>
            </a:endParaRPr>
          </a:p>
        </p:txBody>
      </p:sp>
      <p:pic>
        <p:nvPicPr>
          <p:cNvPr id="9" name="Picture 331" descr="Cisco_NewLogo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3225" y="5940425"/>
            <a:ext cx="3354388" cy="474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" name="Picture 333" descr="Cisc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6063" y="119063"/>
            <a:ext cx="1171575" cy="904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69873" name="Rectangle 209"/>
          <p:cNvSpPr>
            <a:spLocks noGrp="1" noChangeArrowheads="1"/>
          </p:cNvSpPr>
          <p:nvPr>
            <p:ph type="ctrTitle"/>
          </p:nvPr>
        </p:nvSpPr>
        <p:spPr bwMode="white">
          <a:xfrm>
            <a:off x="311150" y="2671763"/>
            <a:ext cx="3768725" cy="830262"/>
          </a:xfrm>
          <a:ln/>
        </p:spPr>
        <p:txBody>
          <a:bodyPr anchor="ctr"/>
          <a:lstStyle>
            <a:lvl1pPr>
              <a:defRPr sz="3000" b="0">
                <a:solidFill>
                  <a:srgbClr val="FFFFFF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9874" name="Rectangle 210"/>
          <p:cNvSpPr>
            <a:spLocks noGrp="1" noChangeArrowheads="1"/>
          </p:cNvSpPr>
          <p:nvPr>
            <p:ph type="subTitle" idx="1"/>
          </p:nvPr>
        </p:nvSpPr>
        <p:spPr>
          <a:xfrm>
            <a:off x="311150" y="4672013"/>
            <a:ext cx="4103688" cy="658812"/>
          </a:xfrm>
          <a:ln/>
        </p:spPr>
        <p:txBody>
          <a:bodyPr/>
          <a:lstStyle>
            <a:lvl1pPr marL="0" indent="0">
              <a:lnSpc>
                <a:spcPct val="90000"/>
              </a:lnSpc>
              <a:buFont typeface="Wingdings" pitchFamily="2" charset="2"/>
              <a:buNone/>
              <a:defRPr sz="2000" b="1">
                <a:solidFill>
                  <a:schemeClr val="bg2"/>
                </a:solidFill>
              </a:defRPr>
            </a:lvl1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8848856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61047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2285175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84923193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437391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640848245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7085695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55638" y="702293"/>
            <a:ext cx="8145462" cy="8382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5638" y="1687390"/>
            <a:ext cx="7940675" cy="4720787"/>
          </a:xfrm>
        </p:spPr>
        <p:txBody>
          <a:bodyPr/>
          <a:lstStyle>
            <a:lvl2pPr marL="457200" indent="-228600">
              <a:buFont typeface="Arial" panose="020B0604020202020204" pitchFamily="34" charset="0"/>
              <a:buChar char="•"/>
              <a:defRPr/>
            </a:lvl2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6097551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54253329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en-US" noProof="0" dirty="0"/>
              <a:t>Click icon to add picture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3749116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8629154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5925" y="798513"/>
            <a:ext cx="2035175" cy="4787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5638" y="798513"/>
            <a:ext cx="5957887" cy="4787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316079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81150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55638" y="2014538"/>
            <a:ext cx="3894137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2175" y="2014538"/>
            <a:ext cx="3894138" cy="35718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389473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002792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883690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948584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749952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919012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image" Target="../media/image5.png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655638" y="798513"/>
            <a:ext cx="8145462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1027" name="Rectangle 4"/>
          <p:cNvSpPr>
            <a:spLocks noChangeArrowheads="1"/>
          </p:cNvSpPr>
          <p:nvPr/>
        </p:nvSpPr>
        <p:spPr bwMode="auto">
          <a:xfrm>
            <a:off x="193675" y="6562725"/>
            <a:ext cx="962025" cy="2984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ITE PC v4.1</a:t>
            </a:r>
          </a:p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Capítulo 6</a:t>
            </a:r>
          </a:p>
        </p:txBody>
      </p:sp>
      <p:sp>
        <p:nvSpPr>
          <p:cNvPr id="1028" name="Rectangle 5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28856D66-2D7E-BA44-8BF8-F720D8CAD36C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s-ES" sz="1000" dirty="0">
              <a:solidFill>
                <a:srgbClr val="D3D3D3"/>
              </a:solidFill>
            </a:endParaRPr>
          </a:p>
        </p:txBody>
      </p:sp>
      <p:sp>
        <p:nvSpPr>
          <p:cNvPr id="1029" name="Rectangle 6"/>
          <p:cNvSpPr>
            <a:spLocks noGrp="1" noChangeArrowheads="1"/>
          </p:cNvSpPr>
          <p:nvPr>
            <p:ph type="body" idx="1"/>
          </p:nvPr>
        </p:nvSpPr>
        <p:spPr bwMode="auto">
          <a:xfrm>
            <a:off x="636398" y="2078328"/>
            <a:ext cx="7940675" cy="39506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Body Text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030" name="Picture 7" descr="PPt_TopBand_Artwork"/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0825" cy="685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31" name="Rectangle 8"/>
          <p:cNvSpPr>
            <a:spLocks noChangeArrowheads="1"/>
          </p:cNvSpPr>
          <p:nvPr/>
        </p:nvSpPr>
        <p:spPr bwMode="auto">
          <a:xfrm>
            <a:off x="4498975" y="6670675"/>
            <a:ext cx="2347913" cy="190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 2007 – 2010, Cisco Systems, Inc. Todos los derechos reservados.</a:t>
            </a:r>
          </a:p>
        </p:txBody>
      </p:sp>
      <p:sp>
        <p:nvSpPr>
          <p:cNvPr id="1032" name="Rectangle 9"/>
          <p:cNvSpPr>
            <a:spLocks noChangeArrowheads="1"/>
          </p:cNvSpPr>
          <p:nvPr/>
        </p:nvSpPr>
        <p:spPr bwMode="auto">
          <a:xfrm>
            <a:off x="7123113" y="6670529"/>
            <a:ext cx="1316808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pública de Cisco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4055" r:id="rId1"/>
    <p:sldLayoutId id="2147484034" r:id="rId2"/>
    <p:sldLayoutId id="2147484035" r:id="rId3"/>
    <p:sldLayoutId id="2147484036" r:id="rId4"/>
    <p:sldLayoutId id="2147484037" r:id="rId5"/>
    <p:sldLayoutId id="2147484038" r:id="rId6"/>
    <p:sldLayoutId id="2147484039" r:id="rId7"/>
    <p:sldLayoutId id="2147484040" r:id="rId8"/>
    <p:sldLayoutId id="2147484041" r:id="rId9"/>
    <p:sldLayoutId id="2147484042" r:id="rId10"/>
    <p:sldLayoutId id="2147484043" r:id="rId11"/>
    <p:sldLayoutId id="2147484044" r:id="rId12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fontAlgn="base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6146"/>
          <p:cNvSpPr>
            <a:spLocks noGrp="1" noChangeArrowheads="1"/>
          </p:cNvSpPr>
          <p:nvPr>
            <p:ph type="title"/>
          </p:nvPr>
        </p:nvSpPr>
        <p:spPr bwMode="auto">
          <a:xfrm>
            <a:off x="193868" y="394392"/>
            <a:ext cx="8772157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Slide Title</a:t>
            </a:r>
          </a:p>
        </p:txBody>
      </p:sp>
      <p:sp>
        <p:nvSpPr>
          <p:cNvPr id="3075" name="Rectangle 6281"/>
          <p:cNvSpPr>
            <a:spLocks noChangeArrowheads="1"/>
          </p:cNvSpPr>
          <p:nvPr/>
        </p:nvSpPr>
        <p:spPr bwMode="auto">
          <a:xfrm>
            <a:off x="193675" y="6672263"/>
            <a:ext cx="96202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Presentation_ID</a:t>
            </a:r>
          </a:p>
        </p:txBody>
      </p:sp>
      <p:sp>
        <p:nvSpPr>
          <p:cNvPr id="3076" name="Rectangle 6282"/>
          <p:cNvSpPr>
            <a:spLocks noChangeArrowheads="1"/>
          </p:cNvSpPr>
          <p:nvPr/>
        </p:nvSpPr>
        <p:spPr bwMode="auto">
          <a:xfrm>
            <a:off x="8596313" y="6626225"/>
            <a:ext cx="320675" cy="23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r" defTabSz="814388">
              <a:lnSpc>
                <a:spcPct val="100000"/>
              </a:lnSpc>
            </a:pPr>
            <a:fld id="{6084AB3D-AE30-934E-B0BC-A74C2CCEE444}" type="slidenum">
              <a:rPr lang="en-US" sz="1000">
                <a:solidFill>
                  <a:srgbClr val="D3D3D3"/>
                </a:solidFill>
              </a:rPr>
              <a:pPr algn="r" defTabSz="814388">
                <a:lnSpc>
                  <a:spcPct val="100000"/>
                </a:lnSpc>
              </a:pPr>
              <a:t>‹#›</a:t>
            </a:fld>
            <a:endParaRPr lang="es-ES" sz="1000" dirty="0">
              <a:solidFill>
                <a:srgbClr val="D3D3D3"/>
              </a:solidFill>
            </a:endParaRPr>
          </a:p>
        </p:txBody>
      </p:sp>
      <p:sp>
        <p:nvSpPr>
          <p:cNvPr id="3077" name="Rectangle 6284"/>
          <p:cNvSpPr>
            <a:spLocks noGrp="1" noChangeArrowheads="1"/>
          </p:cNvSpPr>
          <p:nvPr>
            <p:ph type="body" idx="1"/>
          </p:nvPr>
        </p:nvSpPr>
        <p:spPr bwMode="auto">
          <a:xfrm>
            <a:off x="213109" y="1539502"/>
            <a:ext cx="8733677" cy="492640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Body Text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078" name="Rectangle 6312"/>
          <p:cNvSpPr>
            <a:spLocks noChangeArrowheads="1"/>
          </p:cNvSpPr>
          <p:nvPr/>
        </p:nvSpPr>
        <p:spPr bwMode="auto">
          <a:xfrm>
            <a:off x="4498975" y="6672263"/>
            <a:ext cx="2022475" cy="188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 anchorCtr="1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© 2008 Cisco Systems, Inc. Todos los derechos reservados.</a:t>
            </a:r>
          </a:p>
        </p:txBody>
      </p:sp>
      <p:sp>
        <p:nvSpPr>
          <p:cNvPr id="3079" name="Rectangle 6313"/>
          <p:cNvSpPr>
            <a:spLocks noChangeArrowheads="1"/>
          </p:cNvSpPr>
          <p:nvPr/>
        </p:nvSpPr>
        <p:spPr bwMode="auto">
          <a:xfrm>
            <a:off x="6896100" y="6670529"/>
            <a:ext cx="1505962" cy="1906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82124" tIns="41061" rIns="82124" bIns="41061" anchor="b">
            <a:spAutoFit/>
          </a:bodyPr>
          <a:lstStyle/>
          <a:p>
            <a:pPr algn="l" defTabSz="814388">
              <a:lnSpc>
                <a:spcPct val="100000"/>
              </a:lnSpc>
            </a:pPr>
            <a:r>
              <a:rPr lang="es-ES" sz="700" dirty="0">
                <a:solidFill>
                  <a:srgbClr val="D3D3D3"/>
                </a:solidFill>
              </a:rPr>
              <a:t>Información confidencial de Cisco</a:t>
            </a:r>
          </a:p>
        </p:txBody>
      </p:sp>
      <p:pic>
        <p:nvPicPr>
          <p:cNvPr id="3080" name="Picture 8" descr="Rev08_Cisco_BrandBar10_060408.png"/>
          <p:cNvPicPr>
            <a:picLocks noChangeAspect="1"/>
          </p:cNvPicPr>
          <p:nvPr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413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4056" r:id="rId1"/>
    <p:sldLayoutId id="2147484045" r:id="rId2"/>
    <p:sldLayoutId id="2147484046" r:id="rId3"/>
    <p:sldLayoutId id="2147484047" r:id="rId4"/>
    <p:sldLayoutId id="2147484048" r:id="rId5"/>
    <p:sldLayoutId id="2147484049" r:id="rId6"/>
    <p:sldLayoutId id="2147484050" r:id="rId7"/>
    <p:sldLayoutId id="2147484051" r:id="rId8"/>
    <p:sldLayoutId id="2147484052" r:id="rId9"/>
    <p:sldLayoutId id="2147484053" r:id="rId10"/>
    <p:sldLayoutId id="2147484054" r:id="rId11"/>
  </p:sldLayoutIdLst>
  <p:txStyles>
    <p:titleStyle>
      <a:lvl1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+mj-lt"/>
          <a:ea typeface="ＭＳ Ｐゴシック" charset="0"/>
          <a:cs typeface="ＭＳ Ｐゴシック" charset="0"/>
        </a:defRPr>
      </a:lvl1pPr>
      <a:lvl2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2pPr>
      <a:lvl3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3pPr>
      <a:lvl4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4pPr>
      <a:lvl5pPr algn="l" defTabSz="814388" rtl="0" eaLnBrk="0" fontAlgn="base" hangingPunct="0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6pPr>
      <a:lvl7pPr marL="9144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7pPr>
      <a:lvl8pPr marL="13716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8pPr>
      <a:lvl9pPr marL="1828800" algn="l" defTabSz="814388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3200" b="1">
          <a:solidFill>
            <a:srgbClr val="708CA1"/>
          </a:solidFill>
          <a:latin typeface="Arial" charset="0"/>
        </a:defRPr>
      </a:lvl9pPr>
    </p:titleStyle>
    <p:bodyStyle>
      <a:lvl1pPr marL="236538" indent="-236538" algn="l" defTabSz="814388" rtl="0" eaLnBrk="0" fontAlgn="base" hangingPunct="0">
        <a:lnSpc>
          <a:spcPct val="95000"/>
        </a:lnSpc>
        <a:spcBef>
          <a:spcPct val="50000"/>
        </a:spcBef>
        <a:spcAft>
          <a:spcPct val="0"/>
        </a:spcAft>
        <a:buClr>
          <a:srgbClr val="708CA1"/>
        </a:buClr>
        <a:buFont typeface="Wingdings" charset="0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74675" indent="-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914400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3pPr>
      <a:lvl4pPr marL="1254125" indent="117475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4pPr>
      <a:lvl5pPr marL="1604963" indent="223838" algn="l" defTabSz="814388" rtl="0" eaLnBrk="0" fontAlgn="base" hangingPunct="0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  <a:ea typeface="ＭＳ Ｐゴシック" charset="0"/>
        </a:defRPr>
      </a:lvl5pPr>
      <a:lvl6pPr marL="20621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6pPr>
      <a:lvl7pPr marL="25193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7pPr>
      <a:lvl8pPr marL="29765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8pPr>
      <a:lvl9pPr marL="3433763" algn="l" defTabSz="814388" rtl="0" eaLnBrk="1" fontAlgn="base" hangingPunct="1">
        <a:lnSpc>
          <a:spcPct val="95000"/>
        </a:lnSpc>
        <a:spcBef>
          <a:spcPct val="35000"/>
        </a:spcBef>
        <a:spcAft>
          <a:spcPct val="0"/>
        </a:spcAft>
        <a:buClr>
          <a:srgbClr val="708CA1"/>
        </a:buClr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mp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4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ctrTitle"/>
          </p:nvPr>
        </p:nvSpPr>
        <p:spPr>
          <a:xfrm>
            <a:off x="311149" y="2263775"/>
            <a:ext cx="3529331" cy="1481138"/>
          </a:xfrm>
        </p:spPr>
        <p:txBody>
          <a:bodyPr/>
          <a:lstStyle/>
          <a:p>
            <a:pPr eaLnBrk="1" hangingPunct="1">
              <a:lnSpc>
                <a:spcPts val="3500"/>
              </a:lnSpc>
            </a:pPr>
            <a:r>
              <a:rPr lang="es-ES" sz="3600" dirty="0"/>
              <a:t>Ruteo dinámico</a:t>
            </a:r>
            <a:endParaRPr lang="es-ES" sz="3600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3221210"/>
      </p:ext>
    </p:extLst>
  </p:cSld>
  <p:clrMapOvr>
    <a:masterClrMapping/>
  </p:clrMapOvr>
  <p:transition>
    <p:wipe dir="r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9725" y="492125"/>
            <a:ext cx="8456613" cy="871538"/>
          </a:xfrm>
        </p:spPr>
        <p:txBody>
          <a:bodyPr/>
          <a:lstStyle/>
          <a:p>
            <a:pPr eaLnBrk="1" hangingPunct="1">
              <a:defRPr/>
            </a:pPr>
            <a:r>
              <a:rPr lang="es-ES" sz="1800" dirty="0"/>
              <a:t>Comparación entre ruteo dinámico y estático</a:t>
            </a:r>
            <a:br>
              <a:rPr dirty="0"/>
            </a:br>
            <a:r>
              <a:rPr lang="es-ES" sz="2800" dirty="0"/>
              <a:t>Usos del ruteo estático</a:t>
            </a:r>
            <a:endParaRPr lang="es-E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38915" name="Content Placeholder 5"/>
          <p:cNvSpPr>
            <a:spLocks noGrp="1"/>
          </p:cNvSpPr>
          <p:nvPr>
            <p:ph idx="1"/>
          </p:nvPr>
        </p:nvSpPr>
        <p:spPr>
          <a:xfrm>
            <a:off x="554038" y="1652361"/>
            <a:ext cx="7940675" cy="3549559"/>
          </a:xfrm>
        </p:spPr>
        <p:txBody>
          <a:bodyPr/>
          <a:lstStyle/>
          <a:p>
            <a:pPr marL="0" indent="0">
              <a:buNone/>
            </a:pPr>
            <a:r>
              <a:rPr lang="es-ES" dirty="0"/>
              <a:t>Las redes generalmente utilizan una combinación de ruteo estático y dinámico.</a:t>
            </a:r>
          </a:p>
          <a:p>
            <a:pPr marL="0" indent="0">
              <a:buNone/>
            </a:pPr>
            <a:r>
              <a:rPr lang="es-ES" dirty="0"/>
              <a:t>El ruteo estático tiene varios usos principales: </a:t>
            </a:r>
          </a:p>
          <a:p>
            <a:pPr marL="461963" indent="-342900"/>
            <a:r>
              <a:rPr lang="es-ES" sz="2000" dirty="0"/>
              <a:t>Facilita el mantenimiento de la tabla de ruteo en </a:t>
            </a:r>
            <a:r>
              <a:rPr lang="es-ES" sz="2000" b="1" dirty="0">
                <a:solidFill>
                  <a:srgbClr val="FF0000"/>
                </a:solidFill>
              </a:rPr>
              <a:t>redes pequeñas.</a:t>
            </a:r>
          </a:p>
          <a:p>
            <a:pPr marL="461963" indent="-342900"/>
            <a:r>
              <a:rPr lang="es-ES" sz="2000" dirty="0"/>
              <a:t>Acceder a un único </a:t>
            </a:r>
            <a:r>
              <a:rPr lang="es-ES" sz="2000" b="1" dirty="0">
                <a:solidFill>
                  <a:srgbClr val="FF0000"/>
                </a:solidFill>
              </a:rPr>
              <a:t>router por default</a:t>
            </a:r>
            <a:r>
              <a:rPr lang="es-ES" sz="2000" dirty="0">
                <a:solidFill>
                  <a:srgbClr val="FF0000"/>
                </a:solidFill>
              </a:rPr>
              <a:t> </a:t>
            </a:r>
            <a:r>
              <a:rPr lang="es-ES" sz="2000" dirty="0"/>
              <a:t>o predeterminado. Se utiliza para representar una ruta hacia cualquier red que no tenga ninguna coincidencia en la tabla de ruteo. 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4137098835"/>
      </p:ext>
    </p:extLst>
  </p:cSld>
  <p:clrMapOvr>
    <a:masterClrMapping/>
  </p:clrMapOvr>
  <p:transition spd="med">
    <p:wipe dir="r"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9725" y="492125"/>
            <a:ext cx="8456613" cy="871538"/>
          </a:xfrm>
        </p:spPr>
        <p:txBody>
          <a:bodyPr/>
          <a:lstStyle/>
          <a:p>
            <a:pPr eaLnBrk="1" hangingPunct="1">
              <a:defRPr/>
            </a:pPr>
            <a:r>
              <a:rPr lang="es-ES" sz="1800" dirty="0"/>
              <a:t>Comparación entre ruteo dinámico y estático</a:t>
            </a:r>
            <a:br>
              <a:rPr dirty="0"/>
            </a:br>
            <a:r>
              <a:rPr lang="es-ES" sz="2800" dirty="0"/>
              <a:t>Usos del ruteo estático</a:t>
            </a:r>
            <a:endParaRPr lang="es-E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819258" y="1489669"/>
            <a:ext cx="7478289" cy="47805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08860182"/>
      </p:ext>
    </p:extLst>
  </p:cSld>
  <p:clrMapOvr>
    <a:masterClrMapping/>
  </p:clrMapOvr>
  <p:transition spd="med">
    <p:wipe dir="r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9725" y="492125"/>
            <a:ext cx="8666052" cy="871538"/>
          </a:xfrm>
        </p:spPr>
        <p:txBody>
          <a:bodyPr/>
          <a:lstStyle/>
          <a:p>
            <a:pPr eaLnBrk="1" hangingPunct="1">
              <a:defRPr/>
            </a:pPr>
            <a:r>
              <a:rPr lang="es-ES" sz="1800" dirty="0"/>
              <a:t>Comparación entre ruteo dinámico y estático</a:t>
            </a:r>
            <a:br>
              <a:rPr dirty="0"/>
            </a:br>
            <a:r>
              <a:rPr lang="es-ES" sz="2800" dirty="0"/>
              <a:t>Ventajas y desventajas del ruteo estático</a:t>
            </a:r>
            <a:endParaRPr lang="es-E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35359" y="1794241"/>
            <a:ext cx="7555603" cy="40475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527021735"/>
      </p:ext>
    </p:extLst>
  </p:cSld>
  <p:clrMapOvr>
    <a:masterClrMapping/>
  </p:clrMapOvr>
  <p:transition spd="med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800" dirty="0"/>
              <a:t>Protocolos de ruteo dinámico</a:t>
            </a:r>
            <a:br>
              <a:rPr dirty="0"/>
            </a:br>
            <a:r>
              <a:rPr lang="es-ES" dirty="0"/>
              <a:t>Ruteo dinámico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3868" y="1544321"/>
            <a:ext cx="3389303" cy="4973057"/>
          </a:xfrm>
        </p:spPr>
        <p:txBody>
          <a:bodyPr/>
          <a:lstStyle/>
          <a:p>
            <a:r>
              <a:rPr lang="es-ES" sz="2000" dirty="0"/>
              <a:t>Los routers usan el ruteo dinámico para compartir información sobre el estado y la capacidad de alcance de redes remotas.</a:t>
            </a:r>
          </a:p>
          <a:p>
            <a:r>
              <a:rPr lang="es-ES" sz="2000" dirty="0"/>
              <a:t>Realiza la detección de redes y el mantenimiento de las tablas de ruteo.</a:t>
            </a:r>
          </a:p>
          <a:p>
            <a:r>
              <a:rPr lang="es-ES" sz="2000" dirty="0"/>
              <a:t>Los routers convergen una vez que finalizan el intercambio y actualizan sus tablas de ruteo.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392" y="1544321"/>
            <a:ext cx="5333012" cy="4277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300501"/>
      </p:ext>
    </p:extLst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8400" y="493200"/>
            <a:ext cx="8519767" cy="871538"/>
          </a:xfrm>
        </p:spPr>
        <p:txBody>
          <a:bodyPr/>
          <a:lstStyle/>
          <a:p>
            <a:pPr eaLnBrk="1" hangingPunct="1">
              <a:defRPr/>
            </a:pPr>
            <a:r>
              <a:rPr lang="es-ES" sz="1800" dirty="0"/>
              <a:t>Comparación entre ruteo dinámico y estático</a:t>
            </a:r>
            <a:br>
              <a:rPr dirty="0"/>
            </a:br>
            <a:r>
              <a:rPr lang="es-ES" sz="2800" dirty="0"/>
              <a:t>Ventajas y desventajas del ruteo dinámico</a:t>
            </a:r>
            <a:endParaRPr lang="es-E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03116" y="1842230"/>
            <a:ext cx="7967223" cy="3390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3672559"/>
      </p:ext>
    </p:extLst>
  </p:cSld>
  <p:clrMapOvr>
    <a:masterClrMapping/>
  </p:clrMapOvr>
  <p:transition spd="med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9725" y="492125"/>
            <a:ext cx="8456613" cy="871538"/>
          </a:xfrm>
        </p:spPr>
        <p:txBody>
          <a:bodyPr/>
          <a:lstStyle/>
          <a:p>
            <a:pPr eaLnBrk="1" hangingPunct="1">
              <a:defRPr/>
            </a:pPr>
            <a:r>
              <a:rPr lang="es-ES" sz="2800" dirty="0"/>
              <a:t>Evolución de los protocolos de ruteo dinámico</a:t>
            </a:r>
            <a:endParaRPr lang="es-E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38915" name="Content Placeholder 5"/>
          <p:cNvSpPr>
            <a:spLocks noGrp="1"/>
          </p:cNvSpPr>
          <p:nvPr>
            <p:ph idx="1"/>
          </p:nvPr>
        </p:nvSpPr>
        <p:spPr>
          <a:xfrm>
            <a:off x="556742" y="1667691"/>
            <a:ext cx="7940675" cy="4151767"/>
          </a:xfrm>
        </p:spPr>
        <p:txBody>
          <a:bodyPr/>
          <a:lstStyle/>
          <a:p>
            <a:r>
              <a:rPr lang="es-ES" dirty="0"/>
              <a:t>Los protocolos de ruteo dinámico se utilizan en el ámbito de las redes desde finales de la década de los ochenta.</a:t>
            </a:r>
          </a:p>
          <a:p>
            <a:r>
              <a:rPr lang="es-ES" dirty="0"/>
              <a:t>Las versiones más nuevas admiten la comunicación basada en IPv6. 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46622" y="4027530"/>
            <a:ext cx="8240636" cy="22787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415008" y="3815164"/>
            <a:ext cx="5920986" cy="4247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dirty="0"/>
              <a:t>Clasificación de los protocolos de ruteo</a:t>
            </a:r>
          </a:p>
        </p:txBody>
      </p:sp>
    </p:spTree>
    <p:extLst>
      <p:ext uri="{BB962C8B-B14F-4D97-AF65-F5344CB8AC3E}">
        <p14:creationId xmlns:p14="http://schemas.microsoft.com/office/powerpoint/2010/main" val="425892961"/>
      </p:ext>
    </p:extLst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800" dirty="0"/>
              <a:t>Protocolos de ruteo dinámico</a:t>
            </a:r>
            <a:br>
              <a:rPr dirty="0"/>
            </a:br>
            <a:r>
              <a:rPr lang="es-ES" dirty="0"/>
              <a:t>Protocolos de ruteo IPv4 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3596" y="1378896"/>
            <a:ext cx="8364916" cy="4973057"/>
          </a:xfrm>
        </p:spPr>
        <p:txBody>
          <a:bodyPr/>
          <a:lstStyle/>
          <a:p>
            <a:pPr marL="0" indent="0">
              <a:buNone/>
            </a:pPr>
            <a:r>
              <a:rPr lang="es-ES" sz="2000" dirty="0"/>
              <a:t>Los routers Cisco admiten diversos protocolos de ruteo dinámico IPv4, incluidos los siguientes:</a:t>
            </a:r>
          </a:p>
          <a:p>
            <a:pPr lvl="1"/>
            <a:r>
              <a:rPr lang="es-ES" sz="1600" b="1" dirty="0"/>
              <a:t>EIGRP</a:t>
            </a:r>
            <a:r>
              <a:rPr lang="es-ES" sz="1600" dirty="0"/>
              <a:t>: Protocolo mejorado de ruteo de gateway interior</a:t>
            </a:r>
          </a:p>
          <a:p>
            <a:pPr lvl="1"/>
            <a:r>
              <a:rPr lang="es-ES" sz="1600" b="1" dirty="0"/>
              <a:t>OSPF</a:t>
            </a:r>
            <a:r>
              <a:rPr lang="es-ES" sz="1600" dirty="0"/>
              <a:t>: Abrir primero la ruta más corta</a:t>
            </a:r>
          </a:p>
          <a:p>
            <a:pPr lvl="1"/>
            <a:r>
              <a:rPr lang="es-ES" sz="1600" b="1" dirty="0"/>
              <a:t>IS-IS</a:t>
            </a:r>
            <a:r>
              <a:rPr lang="es-ES" sz="1600" dirty="0"/>
              <a:t>: Sistema intermedio a sistema intermedio</a:t>
            </a:r>
          </a:p>
          <a:p>
            <a:pPr lvl="1"/>
            <a:r>
              <a:rPr lang="es-ES" sz="1600" b="1" dirty="0"/>
              <a:t>RIP</a:t>
            </a:r>
            <a:r>
              <a:rPr lang="es-ES" sz="1600" dirty="0"/>
              <a:t>: Protocolo de información de ruteo</a:t>
            </a:r>
          </a:p>
          <a:p>
            <a:pPr marL="0" indent="0">
              <a:buNone/>
            </a:pPr>
            <a:r>
              <a:rPr lang="es-ES" sz="2000" dirty="0"/>
              <a:t>Utilice el comando: </a:t>
            </a:r>
            <a:r>
              <a:rPr lang="es-ES" sz="2000" b="1" dirty="0" err="1"/>
              <a:t>router</a:t>
            </a:r>
            <a:r>
              <a:rPr lang="es-ES" sz="2000" b="1" dirty="0"/>
              <a:t> ? </a:t>
            </a:r>
            <a:r>
              <a:rPr lang="es-ES" sz="2000" dirty="0"/>
              <a:t>en el modo de configuración global para determinar qué protocolos de ruteo admite IOS.</a:t>
            </a:r>
          </a:p>
        </p:txBody>
      </p:sp>
      <p:pic>
        <p:nvPicPr>
          <p:cNvPr id="3" name="Picture 2" descr="Routing and Switching Essentials - Mozilla Firefox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201" t="52796" r="40799" b="12538"/>
          <a:stretch/>
        </p:blipFill>
        <p:spPr>
          <a:xfrm>
            <a:off x="1753436" y="4187952"/>
            <a:ext cx="5465235" cy="2310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1785931"/>
      </p:ext>
    </p:extLst>
  </p:cSld>
  <p:clrMapOvr>
    <a:masterClrMapping/>
  </p:clrMapOvr>
  <p:transition spd="med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800" dirty="0"/>
              <a:t>Protocolos de ruteo dinámico</a:t>
            </a:r>
            <a:br>
              <a:rPr dirty="0"/>
            </a:br>
            <a:r>
              <a:rPr lang="es-ES" dirty="0"/>
              <a:t>Ejemplos de ruteo dinámico IPv4 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1" y="1470481"/>
            <a:ext cx="6915948" cy="4991933"/>
          </a:xfrm>
        </p:spPr>
      </p:pic>
    </p:spTree>
    <p:extLst>
      <p:ext uri="{BB962C8B-B14F-4D97-AF65-F5344CB8AC3E}">
        <p14:creationId xmlns:p14="http://schemas.microsoft.com/office/powerpoint/2010/main" val="80997033"/>
      </p:ext>
    </p:extLst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800" dirty="0"/>
              <a:t>Protocolos de ruteo dinámico</a:t>
            </a:r>
            <a:br>
              <a:rPr dirty="0"/>
            </a:br>
            <a:r>
              <a:rPr lang="es-ES" dirty="0"/>
              <a:t>Protocolos de ruteo IPv6</a:t>
            </a:r>
          </a:p>
        </p:txBody>
      </p:sp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00823" y="1332880"/>
            <a:ext cx="8558246" cy="2360345"/>
          </a:xfrm>
        </p:spPr>
        <p:txBody>
          <a:bodyPr/>
          <a:lstStyle/>
          <a:p>
            <a:pPr marL="0" indent="0">
              <a:buNone/>
            </a:pPr>
            <a:r>
              <a:rPr lang="es-ES" sz="2000" dirty="0"/>
              <a:t>Los routers Cisco pueden admitir diversos protocolos de ruteo dinámico IPv6, incluidos los siguientes: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sz="1600" b="1" dirty="0" err="1"/>
              <a:t>RIPng</a:t>
            </a:r>
            <a:r>
              <a:rPr lang="es-ES" sz="1600" b="1" dirty="0"/>
              <a:t> </a:t>
            </a:r>
            <a:r>
              <a:rPr lang="es-ES" sz="1600" dirty="0"/>
              <a:t>(RIP de próxima generación)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s-ES" sz="1600" b="1" dirty="0"/>
              <a:t>OSPFv3</a:t>
            </a:r>
            <a:endParaRPr lang="es-ES" sz="1600" dirty="0"/>
          </a:p>
          <a:p>
            <a:pPr lvl="1">
              <a:buFont typeface="Courier New" panose="02070309020205020404" pitchFamily="49" charset="0"/>
              <a:buChar char="o"/>
            </a:pPr>
            <a:r>
              <a:rPr lang="es-ES" sz="1600" b="1" dirty="0"/>
              <a:t>EIGRP</a:t>
            </a:r>
            <a:r>
              <a:rPr lang="es-ES" sz="1600" dirty="0"/>
              <a:t> para IPv6</a:t>
            </a:r>
          </a:p>
          <a:p>
            <a:pPr marL="0" indent="0">
              <a:buNone/>
            </a:pPr>
            <a:r>
              <a:rPr lang="es-ES" sz="2000" dirty="0"/>
              <a:t>Utilice el comando ipv6: </a:t>
            </a:r>
            <a:r>
              <a:rPr lang="es-ES" sz="2000" b="1" dirty="0" err="1"/>
              <a:t>router</a:t>
            </a:r>
            <a:r>
              <a:rPr lang="es-ES" sz="2000" b="1" dirty="0"/>
              <a:t> ?</a:t>
            </a:r>
            <a:r>
              <a:rPr lang="es-ES" sz="2000" dirty="0"/>
              <a:t> para determinar qué protocolos de ruteo admite IOS.</a:t>
            </a:r>
          </a:p>
        </p:txBody>
      </p:sp>
      <p:pic>
        <p:nvPicPr>
          <p:cNvPr id="3" name="Picture 2" descr="Routing and Switching Essentials - Mozilla Firefox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500" t="57083" r="40300" b="24160"/>
          <a:stretch/>
        </p:blipFill>
        <p:spPr>
          <a:xfrm>
            <a:off x="193868" y="3914836"/>
            <a:ext cx="8855957" cy="2016450"/>
          </a:xfrm>
          <a:prstGeom prst="rect">
            <a:avLst/>
          </a:prstGeom>
        </p:spPr>
      </p:pic>
      <p:sp>
        <p:nvSpPr>
          <p:cNvPr id="5" name="Rectangle 1"/>
          <p:cNvSpPr>
            <a:spLocks noChangeArrowheads="1"/>
          </p:cNvSpPr>
          <p:nvPr/>
        </p:nvSpPr>
        <p:spPr bwMode="auto">
          <a:xfrm>
            <a:off x="689956" y="-48399"/>
            <a:ext cx="8454044" cy="55399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s-ES" altLang="en-US" sz="1200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protocolos de ruteo IPv6 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51833374"/>
      </p:ext>
    </p:extLst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sz="1800" dirty="0"/>
              <a:t>Protocolos de ruteo dinámico</a:t>
            </a:r>
            <a:br>
              <a:rPr dirty="0"/>
            </a:br>
            <a:r>
              <a:rPr lang="es-ES" dirty="0"/>
              <a:t>Ejemplos de ruteo dinámico IPv6</a:t>
            </a: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4164" y="1232593"/>
            <a:ext cx="6206606" cy="3319530"/>
          </a:xfrm>
        </p:spPr>
      </p:pic>
      <p:pic>
        <p:nvPicPr>
          <p:cNvPr id="7" name="Picture 6" descr="Routing and Switching Essentials - Mozilla Firefox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826" t="60916" r="39881" b="10280"/>
          <a:stretch/>
        </p:blipFill>
        <p:spPr>
          <a:xfrm>
            <a:off x="1492458" y="4866158"/>
            <a:ext cx="5680501" cy="1848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8242850"/>
      </p:ext>
    </p:extLst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339725" y="492125"/>
            <a:ext cx="8456613" cy="871538"/>
          </a:xfrm>
        </p:spPr>
        <p:txBody>
          <a:bodyPr/>
          <a:lstStyle/>
          <a:p>
            <a:pPr eaLnBrk="1" hangingPunct="1">
              <a:defRPr/>
            </a:pPr>
            <a:r>
              <a:rPr lang="es-ES" sz="2800" dirty="0"/>
              <a:t>Protocolos de ruteo dinámico</a:t>
            </a:r>
            <a:endParaRPr lang="es-E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9C908BF4-C3C6-2175-E0CF-269EA415853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18617" y="2113315"/>
            <a:ext cx="4643438" cy="3561315"/>
          </a:xfrm>
          <a:prstGeom prst="rect">
            <a:avLst/>
          </a:prstGeom>
        </p:spPr>
      </p:pic>
      <p:sp>
        <p:nvSpPr>
          <p:cNvPr id="9" name="Content Placeholder 5">
            <a:extLst>
              <a:ext uri="{FF2B5EF4-FFF2-40B4-BE49-F238E27FC236}">
                <a16:creationId xmlns:a16="http://schemas.microsoft.com/office/drawing/2014/main" id="{CCA13780-CA00-55E7-D58B-E58BD57F0E66}"/>
              </a:ext>
            </a:extLst>
          </p:cNvPr>
          <p:cNvSpPr txBox="1">
            <a:spLocks/>
          </p:cNvSpPr>
          <p:nvPr/>
        </p:nvSpPr>
        <p:spPr bwMode="auto">
          <a:xfrm>
            <a:off x="462870" y="1975502"/>
            <a:ext cx="3355747" cy="245731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xmlns:mc="http://schemas.openxmlformats.org/markup-compatibility/2006" xmlns:a14="http://schemas.microsoft.com/office/drawing/2010/main" xmlns:c="http://schemas.openxmlformats.org/drawingml/2006/chart" xmlns:dgm="http://schemas.openxmlformats.org/drawingml/2006/diagram" xmlns:cdr="http://schemas.openxmlformats.org/drawingml/2006/chartDrawing" xmlns:wne="http://schemas.microsoft.com/office/powerpoint/2006/powerpointml" xmlns:wp="http://schemas.openxmlformats.org/drawingml/2006/powerpointprocessingDrawing" xmlns:v="urn:schemas-microsoft-com:vml" xmlns:o="urn:schemas-microsoft-com:office:office" xmlns="" val="1"/>
            </a:ext>
          </a:extLst>
        </p:spPr>
        <p:txBody>
          <a:bodyPr vert="horz" wrap="square" lIns="82124" tIns="41061" rIns="82124" bIns="41061" numCol="1" anchor="t" anchorCtr="0" compatLnSpc="1">
            <a:prstTxWarp prst="textNoShape">
              <a:avLst/>
            </a:prstTxWarp>
          </a:bodyPr>
          <a:lstStyle>
            <a:lvl1pPr marL="236538" indent="-236538" algn="l" defTabSz="814388" rtl="0" eaLnBrk="0" fontAlgn="base" hangingPunct="0">
              <a:lnSpc>
                <a:spcPct val="95000"/>
              </a:lnSpc>
              <a:spcBef>
                <a:spcPct val="50000"/>
              </a:spcBef>
              <a:spcAft>
                <a:spcPct val="0"/>
              </a:spcAft>
              <a:buClr>
                <a:srgbClr val="708CA1"/>
              </a:buClr>
              <a:buFont typeface="Wingdings" charset="0"/>
              <a:buChar char="§"/>
              <a:defRPr sz="2400">
                <a:solidFill>
                  <a:schemeClr val="tx1"/>
                </a:solidFill>
                <a:latin typeface="+mn-lt"/>
                <a:ea typeface="ＭＳ Ｐゴシック" charset="0"/>
                <a:cs typeface="ＭＳ Ｐゴシック" charset="0"/>
              </a:defRPr>
            </a:lvl1pPr>
            <a:lvl2pPr marL="457200" indent="-2286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2pPr>
            <a:lvl3pPr marL="914400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3pPr>
            <a:lvl4pPr marL="1254125" indent="117475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4pPr>
            <a:lvl5pPr marL="1604963" indent="223838" algn="l" defTabSz="814388" rtl="0" eaLnBrk="0" fontAlgn="base" hangingPunct="0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  <a:ea typeface="ＭＳ Ｐゴシック" charset="0"/>
              </a:defRPr>
            </a:lvl5pPr>
            <a:lvl6pPr marL="20621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6pPr>
            <a:lvl7pPr marL="25193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7pPr>
            <a:lvl8pPr marL="29765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8pPr>
            <a:lvl9pPr marL="3433763" algn="l" defTabSz="814388" rtl="0" eaLnBrk="1" fontAlgn="base" hangingPunct="1">
              <a:lnSpc>
                <a:spcPct val="95000"/>
              </a:lnSpc>
              <a:spcBef>
                <a:spcPct val="35000"/>
              </a:spcBef>
              <a:spcAft>
                <a:spcPct val="0"/>
              </a:spcAft>
              <a:buClr>
                <a:srgbClr val="708CA1"/>
              </a:buClr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>
              <a:lnSpc>
                <a:spcPts val="3500"/>
              </a:lnSpc>
            </a:pPr>
            <a:r>
              <a:rPr lang="es-ES" kern="0" dirty="0"/>
              <a:t>Los protocolos de ruteo </a:t>
            </a:r>
            <a:r>
              <a:rPr lang="es-ES" b="1" kern="0" dirty="0"/>
              <a:t>se usan para facilitar el intercambio de información de ruteo entre los ruteadores.</a:t>
            </a:r>
          </a:p>
        </p:txBody>
      </p:sp>
    </p:spTree>
    <p:extLst>
      <p:ext uri="{BB962C8B-B14F-4D97-AF65-F5344CB8AC3E}">
        <p14:creationId xmlns:p14="http://schemas.microsoft.com/office/powerpoint/2010/main" val="323299099"/>
      </p:ext>
    </p:extLst>
  </p:cSld>
  <p:clrMapOvr>
    <a:masterClrMapping/>
  </p:clrMapOvr>
  <p:transition spd="med">
    <p:wipe dir="r"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50750" y="1777729"/>
            <a:ext cx="8616732" cy="1055017"/>
          </a:xfrm>
        </p:spPr>
        <p:txBody>
          <a:bodyPr/>
          <a:lstStyle/>
          <a:p>
            <a:r>
              <a:rPr lang="es-ES" altLang="ja-JP" sz="1700" dirty="0"/>
              <a:t>Los protocolos de ruteo se pueden comparar según las características en el gráfico.</a:t>
            </a:r>
          </a:p>
          <a:p>
            <a:pPr marL="142875" lvl="1" indent="0">
              <a:buNone/>
            </a:pPr>
            <a:endParaRPr lang="es-ES" altLang="ja-JP" sz="16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ruteo</a:t>
            </a:r>
            <a:br>
              <a:rPr dirty="0"/>
            </a:br>
            <a:r>
              <a:rPr lang="es-ES" dirty="0"/>
              <a:t>Características de los protocolos de ruteo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BBA7D904-308F-4CF7-8875-97858C9E65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7996" y="2307288"/>
            <a:ext cx="8968008" cy="2698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8123167"/>
      </p:ext>
    </p:extLst>
  </p:cSld>
  <p:clrMapOvr>
    <a:masterClrMapping/>
  </p:clrMapOvr>
  <p:transition spd="slow">
    <p:wipe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444866" y="1590528"/>
            <a:ext cx="4699134" cy="4281854"/>
          </a:xfrm>
        </p:spPr>
        <p:txBody>
          <a:bodyPr vert="horz" wrap="square" lIns="82124" tIns="41061" rIns="144000" bIns="41061" numCol="1" anchor="t" anchorCtr="0" compatLnSpc="1">
            <a:prstTxWarp prst="textNoShape">
              <a:avLst/>
            </a:prstTxWarp>
          </a:bodyPr>
          <a:lstStyle/>
          <a:p>
            <a:r>
              <a:rPr lang="es-ES" altLang="ja-JP" sz="1700" dirty="0"/>
              <a:t>Una métrica es un valor mensurable que el protocolo de ruteo asigna a distintas rutas según la utilidad que tengan. </a:t>
            </a:r>
          </a:p>
          <a:p>
            <a:r>
              <a:rPr lang="es-ES" altLang="ja-JP" sz="1600" dirty="0"/>
              <a:t>Las métricas de ruteo se usan para determinar el “costo” total de una ruta desde el origen hasta el destino.</a:t>
            </a:r>
          </a:p>
          <a:p>
            <a:r>
              <a:rPr lang="es-ES" altLang="ja-JP" sz="1600" dirty="0"/>
              <a:t>La mejor ruta es la ruta con el menor costo. </a:t>
            </a:r>
          </a:p>
          <a:p>
            <a:r>
              <a:rPr lang="es-ES" altLang="ja-JP" sz="1600" dirty="0"/>
              <a:t>Métricas utilizadas por los diversos protocolos dinámicos:</a:t>
            </a:r>
          </a:p>
          <a:p>
            <a:pPr lvl="1"/>
            <a:r>
              <a:rPr lang="es-ES" altLang="ja-JP" sz="1500" b="1" dirty="0">
                <a:solidFill>
                  <a:srgbClr val="FF0000"/>
                </a:solidFill>
              </a:rPr>
              <a:t>RIP:</a:t>
            </a:r>
            <a:r>
              <a:rPr lang="es-ES" altLang="ja-JP" sz="1500" dirty="0">
                <a:solidFill>
                  <a:srgbClr val="FF0000"/>
                </a:solidFill>
              </a:rPr>
              <a:t> </a:t>
            </a:r>
            <a:r>
              <a:rPr lang="es-ES" altLang="ja-JP" sz="1500" b="1" dirty="0"/>
              <a:t>recuento de saltos</a:t>
            </a:r>
            <a:r>
              <a:rPr lang="es-ES" altLang="ja-JP" sz="1500" dirty="0"/>
              <a:t>.</a:t>
            </a:r>
          </a:p>
          <a:p>
            <a:pPr lvl="1"/>
            <a:r>
              <a:rPr lang="es-ES" altLang="ja-JP" sz="1500" b="1" spc="-30" dirty="0">
                <a:solidFill>
                  <a:srgbClr val="FF0000"/>
                </a:solidFill>
              </a:rPr>
              <a:t>OSPF: </a:t>
            </a:r>
            <a:r>
              <a:rPr lang="es-ES" altLang="ja-JP" sz="1500" spc="-30" dirty="0"/>
              <a:t>costo según el </a:t>
            </a:r>
            <a:r>
              <a:rPr lang="es-ES" altLang="ja-JP" sz="1500" b="1" spc="-30" dirty="0"/>
              <a:t>ancho de banda acumulado. </a:t>
            </a:r>
          </a:p>
          <a:p>
            <a:pPr lvl="1"/>
            <a:r>
              <a:rPr lang="es-ES" altLang="ja-JP" sz="1500" b="1" dirty="0">
                <a:solidFill>
                  <a:srgbClr val="FF0000"/>
                </a:solidFill>
              </a:rPr>
              <a:t>EIGRP:</a:t>
            </a:r>
            <a:r>
              <a:rPr lang="es-ES" altLang="ja-JP" sz="1500" dirty="0"/>
              <a:t> </a:t>
            </a:r>
            <a:r>
              <a:rPr lang="es-ES" altLang="ja-JP" sz="1500" b="1" dirty="0"/>
              <a:t>ancho de banda, demora, carga y confiabilidad.</a:t>
            </a:r>
          </a:p>
          <a:p>
            <a:pPr lvl="1"/>
            <a:endParaRPr lang="es-ES" altLang="ja-JP" sz="15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ruteo</a:t>
            </a:r>
            <a:br>
              <a:rPr dirty="0"/>
            </a:br>
            <a:r>
              <a:rPr lang="es-ES" dirty="0"/>
              <a:t>Métricas de los protocolos de ruteo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7A4582D1-CDB5-4660-BF82-74D197A03C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405" y="1820837"/>
            <a:ext cx="4310082" cy="3352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365951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>
          <a:xfrm>
            <a:off x="93662" y="812119"/>
            <a:ext cx="8956675" cy="871538"/>
          </a:xfrm>
        </p:spPr>
        <p:txBody>
          <a:bodyPr anchor="t"/>
          <a:lstStyle/>
          <a:p>
            <a:pPr eaLnBrk="1" hangingPunct="1">
              <a:defRPr/>
            </a:pPr>
            <a:r>
              <a:rPr lang="es-ES" sz="2800" dirty="0"/>
              <a:t>Componentes de los protocolos de ruteo dinámico</a:t>
            </a:r>
            <a:endParaRPr lang="es-ES" sz="2800" dirty="0">
              <a:solidFill>
                <a:schemeClr val="accent5">
                  <a:lumMod val="75000"/>
                </a:schemeClr>
              </a:solidFill>
              <a:cs typeface="Arial" pitchFamily="34" charset="0"/>
            </a:endParaRPr>
          </a:p>
        </p:txBody>
      </p:sp>
      <p:sp>
        <p:nvSpPr>
          <p:cNvPr id="38915" name="Content Placeholder 5"/>
          <p:cNvSpPr>
            <a:spLocks noGrp="1"/>
          </p:cNvSpPr>
          <p:nvPr>
            <p:ph idx="1"/>
          </p:nvPr>
        </p:nvSpPr>
        <p:spPr>
          <a:xfrm>
            <a:off x="300039" y="1683657"/>
            <a:ext cx="8539161" cy="4731657"/>
          </a:xfrm>
        </p:spPr>
        <p:txBody>
          <a:bodyPr/>
          <a:lstStyle/>
          <a:p>
            <a:pPr marL="0" indent="0">
              <a:buNone/>
            </a:pPr>
            <a:r>
              <a:rPr lang="es-ES" sz="2000" dirty="0"/>
              <a:t>Los componentes principales de los protocolos de ruteo dinámico incluyen:</a:t>
            </a:r>
          </a:p>
          <a:p>
            <a:pPr lvl="0"/>
            <a:r>
              <a:rPr lang="es-ES" sz="2000" b="1" dirty="0"/>
              <a:t>Estructuras de datos:</a:t>
            </a:r>
            <a:r>
              <a:rPr lang="es-ES" sz="2000" dirty="0"/>
              <a:t> por lo general, los protocolos de ruteo utilizan tablas o bases de datos para sus operaciones. Esta información se guarda en la RAM. </a:t>
            </a:r>
          </a:p>
          <a:p>
            <a:pPr lvl="0"/>
            <a:r>
              <a:rPr lang="es-ES" sz="2000" b="1" dirty="0"/>
              <a:t>Mensajes del protocolo de ruteo:</a:t>
            </a:r>
            <a:r>
              <a:rPr lang="es-ES" sz="2000" dirty="0"/>
              <a:t> los protocolos de ruteo usan varios tipos de mensajes para descubrir routers vecinos e intercambiar información de ruteo. </a:t>
            </a:r>
          </a:p>
          <a:p>
            <a:pPr lvl="0"/>
            <a:r>
              <a:rPr lang="es-ES" sz="2000" b="1" dirty="0"/>
              <a:t>Algoritmo:</a:t>
            </a:r>
            <a:r>
              <a:rPr lang="es-ES" sz="2000" dirty="0"/>
              <a:t> los protocolos de ruteo usan algoritmos para facilitar información de ruteo, para determinar la mejor ruta. </a:t>
            </a:r>
          </a:p>
        </p:txBody>
      </p:sp>
    </p:spTree>
    <p:extLst>
      <p:ext uri="{BB962C8B-B14F-4D97-AF65-F5344CB8AC3E}">
        <p14:creationId xmlns:p14="http://schemas.microsoft.com/office/powerpoint/2010/main" val="860084873"/>
      </p:ext>
    </p:extLst>
  </p:cSld>
  <p:clrMapOvr>
    <a:masterClrMapping/>
  </p:clrMapOvr>
  <p:transition spd="med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6" y="1656195"/>
            <a:ext cx="3675581" cy="3749907"/>
          </a:xfrm>
        </p:spPr>
        <p:txBody>
          <a:bodyPr/>
          <a:lstStyle/>
          <a:p>
            <a:r>
              <a:rPr lang="es-ES" altLang="ja-JP" sz="1700" dirty="0"/>
              <a:t>El </a:t>
            </a:r>
            <a:r>
              <a:rPr lang="es-ES" altLang="ja-JP" sz="1700" b="1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propósito de los protocolos de ruteo dinámico </a:t>
            </a:r>
            <a:r>
              <a:rPr lang="es-ES" altLang="ja-JP" sz="1700" dirty="0"/>
              <a:t>incluye lo siguiente:</a:t>
            </a:r>
          </a:p>
          <a:p>
            <a:pPr lvl="1"/>
            <a:r>
              <a:rPr lang="es-ES" altLang="ja-JP" sz="1500" dirty="0"/>
              <a:t>Descubrimiento de redes remotas.</a:t>
            </a:r>
          </a:p>
          <a:p>
            <a:pPr lvl="1"/>
            <a:r>
              <a:rPr lang="es-ES" altLang="ja-JP" sz="1500" dirty="0"/>
              <a:t>Mantenimiento de información de ruteo actualizada.</a:t>
            </a:r>
          </a:p>
          <a:p>
            <a:pPr lvl="1"/>
            <a:r>
              <a:rPr lang="es-ES" altLang="ja-JP" sz="1500" dirty="0"/>
              <a:t>Elección de la mejor ruta hacia las redes de destino.</a:t>
            </a:r>
          </a:p>
          <a:p>
            <a:pPr lvl="1"/>
            <a:r>
              <a:rPr lang="es-ES" altLang="ja-JP" sz="1500" dirty="0"/>
              <a:t>Capacidad para encontrar una ruta nueva mejor si la ruta actual deja de estar disponible.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ruteo</a:t>
            </a:r>
            <a:br>
              <a:rPr dirty="0"/>
            </a:br>
            <a:r>
              <a:rPr lang="es-ES" dirty="0"/>
              <a:t>Clasificación de los protocolos de ruteo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62BCF941-659B-4484-A1B9-A0B5E421FF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21477" y="1731228"/>
            <a:ext cx="5069377" cy="3570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886927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44066" y="1656195"/>
            <a:ext cx="3819645" cy="3749907"/>
          </a:xfrm>
        </p:spPr>
        <p:txBody>
          <a:bodyPr/>
          <a:lstStyle/>
          <a:p>
            <a:r>
              <a:rPr lang="es-ES" altLang="ja-JP" sz="1700" b="1" dirty="0">
                <a:solidFill>
                  <a:srgbClr val="FF0000"/>
                </a:solidFill>
              </a:rPr>
              <a:t>Protocolos de gateway interior (IGP):</a:t>
            </a:r>
            <a:r>
              <a:rPr lang="es-ES" altLang="ja-JP" sz="1700" dirty="0"/>
              <a:t> se utilizan para el ruteo dentro un sistema autónomo (AS). </a:t>
            </a:r>
          </a:p>
          <a:p>
            <a:pPr lvl="1"/>
            <a:r>
              <a:rPr lang="es-ES" altLang="ja-JP" sz="1600" b="1" dirty="0">
                <a:solidFill>
                  <a:srgbClr val="00B0F0"/>
                </a:solidFill>
              </a:rPr>
              <a:t>RIP</a:t>
            </a:r>
            <a:r>
              <a:rPr lang="es-ES" altLang="ja-JP" sz="1600" b="1" dirty="0"/>
              <a:t>, </a:t>
            </a:r>
            <a:r>
              <a:rPr lang="es-ES" altLang="ja-JP" sz="1600" b="1" dirty="0">
                <a:solidFill>
                  <a:srgbClr val="00B0F0"/>
                </a:solidFill>
              </a:rPr>
              <a:t>EIGRP</a:t>
            </a:r>
            <a:r>
              <a:rPr lang="es-ES" altLang="ja-JP" sz="1600" b="1" dirty="0"/>
              <a:t>, </a:t>
            </a:r>
            <a:r>
              <a:rPr lang="es-ES" altLang="ja-JP" sz="1600" b="1" dirty="0">
                <a:solidFill>
                  <a:srgbClr val="00B0F0"/>
                </a:solidFill>
              </a:rPr>
              <a:t>OSPF</a:t>
            </a:r>
            <a:r>
              <a:rPr lang="es-ES" altLang="ja-JP" sz="1600" b="1" dirty="0"/>
              <a:t> e </a:t>
            </a:r>
            <a:r>
              <a:rPr lang="es-ES" altLang="ja-JP" sz="1600" b="1" dirty="0">
                <a:solidFill>
                  <a:srgbClr val="00B0F0"/>
                </a:solidFill>
              </a:rPr>
              <a:t>IS-IS</a:t>
            </a:r>
            <a:r>
              <a:rPr lang="es-ES" altLang="ja-JP" sz="1600" b="1" dirty="0"/>
              <a:t>. </a:t>
            </a:r>
          </a:p>
          <a:p>
            <a:r>
              <a:rPr lang="es-ES" altLang="ja-JP" sz="1700" b="1" dirty="0">
                <a:solidFill>
                  <a:srgbClr val="FF0000"/>
                </a:solidFill>
              </a:rPr>
              <a:t>Protocolos de gateway exterior (EGP): </a:t>
            </a:r>
            <a:r>
              <a:rPr lang="es-ES" altLang="ja-JP" sz="1700" dirty="0"/>
              <a:t>se utilizan para el ruteo entre distintos sistemas autónomos.</a:t>
            </a:r>
          </a:p>
          <a:p>
            <a:pPr lvl="1"/>
            <a:r>
              <a:rPr lang="es-ES" altLang="ja-JP" sz="1600" b="1" dirty="0">
                <a:solidFill>
                  <a:srgbClr val="00B0F0"/>
                </a:solidFill>
              </a:rPr>
              <a:t>BGP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ruteo</a:t>
            </a:r>
            <a:br>
              <a:rPr dirty="0"/>
            </a:br>
            <a:r>
              <a:rPr lang="es-ES" dirty="0"/>
              <a:t>protocolos de ruteo IGP y EGP</a:t>
            </a:r>
          </a:p>
        </p:txBody>
      </p:sp>
      <p:pic>
        <p:nvPicPr>
          <p:cNvPr id="4" name="Picture 3" descr="Scaling Networks - Mozilla Firefox">
            <a:extLst>
              <a:ext uri="{FF2B5EF4-FFF2-40B4-BE49-F238E27FC236}">
                <a16:creationId xmlns:a16="http://schemas.microsoft.com/office/drawing/2014/main" id="{E4D5F8FF-145C-4936-96E9-B9FBDB5A45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3710" y="1870263"/>
            <a:ext cx="4985180" cy="26906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157146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5241451" y="1656195"/>
            <a:ext cx="3802902" cy="3749907"/>
          </a:xfrm>
        </p:spPr>
        <p:txBody>
          <a:bodyPr/>
          <a:lstStyle/>
          <a:p>
            <a:r>
              <a:rPr lang="es-ES" altLang="ja-JP" sz="1700" b="1" dirty="0">
                <a:solidFill>
                  <a:srgbClr val="FF0000"/>
                </a:solidFill>
              </a:rPr>
              <a:t>“Vector distancia” </a:t>
            </a:r>
            <a:r>
              <a:rPr lang="es-ES" altLang="ja-JP" sz="1700" dirty="0"/>
              <a:t>significa que las rutas se anuncian proporcionando dos características:</a:t>
            </a:r>
          </a:p>
          <a:p>
            <a:pPr lvl="1"/>
            <a:r>
              <a:rPr lang="es-ES" altLang="ja-JP" sz="1500" b="1" dirty="0"/>
              <a:t>Distancia:</a:t>
            </a:r>
            <a:r>
              <a:rPr lang="es-ES" altLang="ja-JP" sz="1500" dirty="0"/>
              <a:t> identifica la distancia hasta la red de destino en función </a:t>
            </a:r>
            <a:br>
              <a:rPr lang="es-ES" altLang="ja-JP" sz="1500" dirty="0"/>
            </a:br>
            <a:r>
              <a:rPr lang="es-ES" altLang="ja-JP" sz="1500" dirty="0"/>
              <a:t>de una </a:t>
            </a:r>
            <a:r>
              <a:rPr lang="es-ES" altLang="ja-JP" sz="1500" b="1" dirty="0">
                <a:solidFill>
                  <a:srgbClr val="FF0000"/>
                </a:solidFill>
              </a:rPr>
              <a:t>métrica</a:t>
            </a:r>
            <a:r>
              <a:rPr lang="es-ES" altLang="ja-JP" sz="1500" dirty="0"/>
              <a:t>, como el </a:t>
            </a:r>
            <a:r>
              <a:rPr lang="es-ES" altLang="ja-JP" sz="1500" b="1" dirty="0">
                <a:solidFill>
                  <a:srgbClr val="00B0F0"/>
                </a:solidFill>
              </a:rPr>
              <a:t>conteo de saltos, el costo, el ancho de banda, la demora, carga y confiabilidad</a:t>
            </a:r>
            <a:r>
              <a:rPr lang="es-ES" altLang="ja-JP" sz="1500" dirty="0"/>
              <a:t>.</a:t>
            </a:r>
          </a:p>
          <a:p>
            <a:pPr lvl="1"/>
            <a:r>
              <a:rPr lang="es-ES" altLang="ja-JP" sz="1500" b="1" dirty="0"/>
              <a:t>Vector: </a:t>
            </a:r>
            <a:r>
              <a:rPr lang="es-ES" altLang="ja-JP" sz="1500" dirty="0"/>
              <a:t>especifica el sentido en que se encuentra el router de siguiente salto o la interfaz de salida para llegar al destino. </a:t>
            </a:r>
          </a:p>
          <a:p>
            <a:r>
              <a:rPr lang="es-ES" altLang="ja-JP" sz="1600" b="1" dirty="0">
                <a:solidFill>
                  <a:srgbClr val="00B0F0"/>
                </a:solidFill>
              </a:rPr>
              <a:t>RIPv1</a:t>
            </a:r>
            <a:r>
              <a:rPr lang="es-ES" altLang="ja-JP" sz="1600" dirty="0"/>
              <a:t> (antiguo), </a:t>
            </a:r>
            <a:r>
              <a:rPr lang="es-ES" altLang="ja-JP" sz="1600" b="1" dirty="0">
                <a:solidFill>
                  <a:srgbClr val="00B0F0"/>
                </a:solidFill>
              </a:rPr>
              <a:t>RIPv2</a:t>
            </a:r>
            <a:r>
              <a:rPr lang="es-ES" altLang="ja-JP" sz="1600" dirty="0"/>
              <a:t>, </a:t>
            </a:r>
            <a:r>
              <a:rPr lang="es-ES" altLang="ja-JP" sz="1600" b="1" dirty="0">
                <a:solidFill>
                  <a:srgbClr val="00B0F0"/>
                </a:solidFill>
              </a:rPr>
              <a:t>IGRP </a:t>
            </a:r>
            <a:r>
              <a:rPr lang="es-ES" altLang="ja-JP" sz="1600" dirty="0"/>
              <a:t>de Cisco (obsoleto), </a:t>
            </a:r>
            <a:r>
              <a:rPr lang="es-ES" altLang="ja-JP" sz="1600" b="1" dirty="0">
                <a:solidFill>
                  <a:srgbClr val="00B0F0"/>
                </a:solidFill>
              </a:rPr>
              <a:t>EIGRP</a:t>
            </a:r>
            <a:r>
              <a:rPr lang="es-ES" altLang="ja-JP" sz="1600" dirty="0"/>
              <a:t>.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ruteo</a:t>
            </a:r>
            <a:br>
              <a:rPr dirty="0"/>
            </a:br>
            <a:r>
              <a:rPr lang="es-ES" dirty="0"/>
              <a:t>protocolos de ruteo vector distancia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9A93A1B3-D3EC-4903-8353-F7DEE33BC1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408" y="2056963"/>
            <a:ext cx="4999878" cy="2259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156095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4977684" y="1767564"/>
            <a:ext cx="3785317" cy="3603072"/>
          </a:xfrm>
        </p:spPr>
        <p:txBody>
          <a:bodyPr/>
          <a:lstStyle/>
          <a:p>
            <a:r>
              <a:rPr lang="es-ES" altLang="ja-JP" sz="1600" dirty="0"/>
              <a:t>Un router de </a:t>
            </a:r>
            <a:r>
              <a:rPr lang="es-ES" altLang="ja-JP" sz="1600" b="1" dirty="0">
                <a:solidFill>
                  <a:srgbClr val="FF0000"/>
                </a:solidFill>
              </a:rPr>
              <a:t>estado del enlace </a:t>
            </a:r>
            <a:br>
              <a:rPr lang="es-ES" altLang="ja-JP" sz="1600" dirty="0"/>
            </a:br>
            <a:r>
              <a:rPr lang="es-ES" altLang="ja-JP" sz="1600" dirty="0"/>
              <a:t>usa la información del estado de enlace recibida de otros routers:</a:t>
            </a:r>
          </a:p>
          <a:p>
            <a:pPr lvl="1"/>
            <a:r>
              <a:rPr lang="es-ES" altLang="ja-JP" sz="1400" dirty="0"/>
              <a:t>Para crear un mapa de topología. </a:t>
            </a:r>
          </a:p>
          <a:p>
            <a:pPr lvl="1"/>
            <a:r>
              <a:rPr lang="es-ES" altLang="ja-JP" sz="1400" dirty="0"/>
              <a:t>Para seleccionar la mejor ruta para todas las redes de destino en la topología. </a:t>
            </a:r>
          </a:p>
          <a:p>
            <a:r>
              <a:rPr lang="es-ES" altLang="ja-JP" sz="1600" dirty="0"/>
              <a:t>Los protocolos de ruteo de estado de enlace </a:t>
            </a:r>
            <a:r>
              <a:rPr lang="es-ES" altLang="ja-JP" sz="1600" b="1" dirty="0"/>
              <a:t>no usan actualizaciones periódicas</a:t>
            </a:r>
            <a:r>
              <a:rPr lang="es-ES" altLang="ja-JP" sz="1600" dirty="0"/>
              <a:t>.</a:t>
            </a:r>
          </a:p>
          <a:p>
            <a:pPr lvl="1"/>
            <a:r>
              <a:rPr lang="es-ES" altLang="ja-JP" sz="1400" b="1" dirty="0"/>
              <a:t>Las actualizaciones se envían solo </a:t>
            </a:r>
            <a:r>
              <a:rPr lang="es-ES" altLang="ja-JP" sz="1400" b="1" spc="-30" dirty="0"/>
              <a:t>cuando hay un cambio en la topología.</a:t>
            </a:r>
          </a:p>
          <a:p>
            <a:r>
              <a:rPr lang="es-ES" altLang="ja-JP" sz="1600" b="1" dirty="0">
                <a:solidFill>
                  <a:srgbClr val="00B0F0"/>
                </a:solidFill>
              </a:rPr>
              <a:t>OSPF</a:t>
            </a:r>
            <a:r>
              <a:rPr lang="es-ES" altLang="ja-JP" sz="1600" dirty="0"/>
              <a:t> e </a:t>
            </a:r>
            <a:r>
              <a:rPr lang="es-ES" altLang="ja-JP" sz="1600" b="1" dirty="0">
                <a:solidFill>
                  <a:srgbClr val="00B0F0"/>
                </a:solidFill>
              </a:rPr>
              <a:t>IS-IS</a:t>
            </a:r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ruteo</a:t>
            </a:r>
            <a:br>
              <a:rPr dirty="0"/>
            </a:br>
            <a:r>
              <a:rPr lang="es-ES" dirty="0"/>
              <a:t>protocolos de ruteo de estado del enlace</a:t>
            </a:r>
          </a:p>
        </p:txBody>
      </p:sp>
      <p:pic>
        <p:nvPicPr>
          <p:cNvPr id="6" name="Picture 5" descr="Scaling Networks - Mozilla Firefox">
            <a:extLst>
              <a:ext uri="{FF2B5EF4-FFF2-40B4-BE49-F238E27FC236}">
                <a16:creationId xmlns:a16="http://schemas.microsoft.com/office/drawing/2014/main" id="{D7E2A195-0752-453D-87A1-680BE80CE6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7833" y="1812612"/>
            <a:ext cx="4694968" cy="30669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1646791"/>
      </p:ext>
    </p:extLst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38495" y="1656195"/>
            <a:ext cx="3675581" cy="3749907"/>
          </a:xfrm>
        </p:spPr>
        <p:txBody>
          <a:bodyPr/>
          <a:lstStyle/>
          <a:p>
            <a:r>
              <a:rPr lang="es-ES" altLang="ja-JP" sz="1400" dirty="0"/>
              <a:t>Los </a:t>
            </a:r>
            <a:r>
              <a:rPr lang="es-ES" altLang="ja-JP" sz="1400" b="1" dirty="0">
                <a:solidFill>
                  <a:srgbClr val="FF0000"/>
                </a:solidFill>
              </a:rPr>
              <a:t>protocolos de ruteo sin clase </a:t>
            </a:r>
            <a:r>
              <a:rPr lang="es-ES" altLang="ja-JP" sz="1400" dirty="0"/>
              <a:t>incluyen información de la máscara de subred en las actualizaciones de ruteo. </a:t>
            </a:r>
          </a:p>
          <a:p>
            <a:r>
              <a:rPr lang="es-ES" altLang="ja-JP" sz="1400" dirty="0"/>
              <a:t>Los </a:t>
            </a:r>
            <a:r>
              <a:rPr lang="es-ES" altLang="ja-JP" sz="1400" b="1" dirty="0">
                <a:solidFill>
                  <a:srgbClr val="FF0000"/>
                </a:solidFill>
              </a:rPr>
              <a:t>protocolos de ruteo con clase </a:t>
            </a:r>
            <a:r>
              <a:rPr lang="es-ES" altLang="ja-JP" sz="1400" dirty="0"/>
              <a:t>no envían información de la máscara de subred en las actualizaciones de enrutamiento. </a:t>
            </a:r>
          </a:p>
          <a:p>
            <a:r>
              <a:rPr lang="es-ES" altLang="ja-JP" sz="1400" dirty="0"/>
              <a:t>Los protocolos de ruteo con clase no pueden admitir máscaras de subred de longitud variable (VLSM). </a:t>
            </a:r>
          </a:p>
          <a:p>
            <a:r>
              <a:rPr lang="es-ES" altLang="ja-JP" sz="1400" dirty="0"/>
              <a:t>Los protocolos de ruteo con clase generan problemas en las redes no contiguas.</a:t>
            </a:r>
            <a:endParaRPr lang="es-ES" altLang="ja-JP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ruteo</a:t>
            </a:r>
            <a:br>
              <a:rPr dirty="0"/>
            </a:br>
            <a:r>
              <a:rPr lang="es-ES" dirty="0"/>
              <a:t>protocolos de ruteo con clase</a:t>
            </a:r>
          </a:p>
        </p:txBody>
      </p:sp>
      <p:pic>
        <p:nvPicPr>
          <p:cNvPr id="3" name="Picture 2" descr="Scaling Networks - Mozilla Firefox">
            <a:extLst>
              <a:ext uri="{FF2B5EF4-FFF2-40B4-BE49-F238E27FC236}">
                <a16:creationId xmlns:a16="http://schemas.microsoft.com/office/drawing/2014/main" id="{A9397DE8-698F-4C49-A3EF-8CD37C53F0A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871174" y="1739321"/>
            <a:ext cx="5134332" cy="321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4192288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5" name="Rectangle 6"/>
          <p:cNvSpPr>
            <a:spLocks noGrp="1" noChangeArrowheads="1"/>
          </p:cNvSpPr>
          <p:nvPr>
            <p:ph idx="1"/>
          </p:nvPr>
        </p:nvSpPr>
        <p:spPr>
          <a:xfrm>
            <a:off x="155641" y="1777729"/>
            <a:ext cx="3675581" cy="3749907"/>
          </a:xfrm>
        </p:spPr>
        <p:txBody>
          <a:bodyPr/>
          <a:lstStyle/>
          <a:p>
            <a:r>
              <a:rPr lang="es-ES" altLang="ja-JP" sz="1700" dirty="0"/>
              <a:t>Los </a:t>
            </a:r>
            <a:r>
              <a:rPr lang="es-ES" altLang="ja-JP" sz="1700" b="1" dirty="0">
                <a:solidFill>
                  <a:srgbClr val="FF0000"/>
                </a:solidFill>
              </a:rPr>
              <a:t>protocolos de ruteo IPv4 sin clase </a:t>
            </a:r>
            <a:r>
              <a:rPr lang="es-ES" altLang="ja-JP" sz="1700" dirty="0"/>
              <a:t>(</a:t>
            </a:r>
            <a:r>
              <a:rPr lang="es-ES" altLang="ja-JP" sz="1700" b="1" dirty="0"/>
              <a:t>RIPv2, EIGRP, OSPF e IS-IS</a:t>
            </a:r>
            <a:r>
              <a:rPr lang="es-ES" altLang="ja-JP" sz="1700" dirty="0"/>
              <a:t>) incluyen la información de la máscara de subred en las actualizaciones de ruteo.</a:t>
            </a:r>
          </a:p>
          <a:p>
            <a:r>
              <a:rPr lang="es-ES" altLang="ja-JP" sz="1700" dirty="0"/>
              <a:t>Los protocolos de ruteo sin clase admiten VLSM.</a:t>
            </a:r>
          </a:p>
          <a:p>
            <a:r>
              <a:rPr lang="es-ES" altLang="ja-JP" sz="1700" dirty="0"/>
              <a:t>Los protocolos de ruteo IPv6 son protocolos sin clase.</a:t>
            </a:r>
          </a:p>
          <a:p>
            <a:pPr marL="142875" lvl="1" indent="0">
              <a:buNone/>
            </a:pPr>
            <a:endParaRPr lang="es-ES" altLang="ja-JP" sz="1600" dirty="0"/>
          </a:p>
        </p:txBody>
      </p:sp>
      <p:sp>
        <p:nvSpPr>
          <p:cNvPr id="8194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s-ES" altLang="en-US" sz="1600" dirty="0"/>
              <a:t>Tipos de protocolos de ruteo</a:t>
            </a:r>
            <a:br>
              <a:rPr dirty="0"/>
            </a:br>
            <a:r>
              <a:rPr lang="es-ES" dirty="0"/>
              <a:t>protocolos de ruteo sin clase</a:t>
            </a:r>
          </a:p>
        </p:txBody>
      </p:sp>
      <p:pic>
        <p:nvPicPr>
          <p:cNvPr id="12" name="Picture 11" descr="Scaling Networks - Mozilla Firefox">
            <a:extLst>
              <a:ext uri="{FF2B5EF4-FFF2-40B4-BE49-F238E27FC236}">
                <a16:creationId xmlns:a16="http://schemas.microsoft.com/office/drawing/2014/main" id="{6D9D8DCC-869C-4E9C-9B73-FAD86BB88ECF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3917598" y="1874336"/>
            <a:ext cx="5070763" cy="31912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0574927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PPT-TMPLT-WHT_C">
  <a:themeElements>
    <a:clrScheme name="PPT-TMPLT-WHT_C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PPT-TMPLT-WHT_C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PPT-TMPLT-WHT_C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NetAcad-4F_PPT-WHT_060408">
  <a:themeElements>
    <a:clrScheme name="Oct_2006_Cisco White Template 1">
      <a:dk1>
        <a:srgbClr val="000000"/>
      </a:dk1>
      <a:lt1>
        <a:srgbClr val="FFFFFF"/>
      </a:lt1>
      <a:dk2>
        <a:srgbClr val="0183B7"/>
      </a:dk2>
      <a:lt2>
        <a:srgbClr val="000000"/>
      </a:lt2>
      <a:accent1>
        <a:srgbClr val="0183B7"/>
      </a:accent1>
      <a:accent2>
        <a:srgbClr val="B21A1A"/>
      </a:accent2>
      <a:accent3>
        <a:srgbClr val="FFFFFF"/>
      </a:accent3>
      <a:accent4>
        <a:srgbClr val="000000"/>
      </a:accent4>
      <a:accent5>
        <a:srgbClr val="AAC1D8"/>
      </a:accent5>
      <a:accent6>
        <a:srgbClr val="A11616"/>
      </a:accent6>
      <a:hlink>
        <a:srgbClr val="83A2CF"/>
      </a:hlink>
      <a:folHlink>
        <a:srgbClr val="EFB525"/>
      </a:folHlink>
    </a:clrScheme>
    <a:fontScheme name="Oct_2006_Cisco White Template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none" lIns="82124" tIns="41061" rIns="82124" bIns="41061" numCol="1" anchor="ctr" anchorCtr="0" compatLnSpc="1">
        <a:prstTxWarp prst="textNoShape">
          <a:avLst/>
        </a:prstTxWarp>
        <a:spAutoFit/>
      </a:bodyPr>
      <a:lstStyle>
        <a:defPPr marL="0" marR="0" indent="0" algn="ctr" defTabSz="814388" rtl="0" eaLnBrk="0" fontAlgn="base" latinLnBrk="0" hangingPunct="0">
          <a:lnSpc>
            <a:spcPct val="9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Oct_2006_Cisco White Template 1">
        <a:dk1>
          <a:srgbClr val="000000"/>
        </a:dk1>
        <a:lt1>
          <a:srgbClr val="FFFFFF"/>
        </a:lt1>
        <a:dk2>
          <a:srgbClr val="0183B7"/>
        </a:dk2>
        <a:lt2>
          <a:srgbClr val="000000"/>
        </a:lt2>
        <a:accent1>
          <a:srgbClr val="0183B7"/>
        </a:accent1>
        <a:accent2>
          <a:srgbClr val="B21A1A"/>
        </a:accent2>
        <a:accent3>
          <a:srgbClr val="FFFFFF"/>
        </a:accent3>
        <a:accent4>
          <a:srgbClr val="000000"/>
        </a:accent4>
        <a:accent5>
          <a:srgbClr val="AAC1D8"/>
        </a:accent5>
        <a:accent6>
          <a:srgbClr val="A11616"/>
        </a:accent6>
        <a:hlink>
          <a:srgbClr val="83A2CF"/>
        </a:hlink>
        <a:folHlink>
          <a:srgbClr val="EFB525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919191"/>
      </a:lt2>
      <a:accent1>
        <a:srgbClr val="618FFD"/>
      </a:accent1>
      <a:accent2>
        <a:srgbClr val="00AE00"/>
      </a:accent2>
      <a:accent3>
        <a:srgbClr val="FFFFFF"/>
      </a:accent3>
      <a:accent4>
        <a:srgbClr val="000000"/>
      </a:accent4>
      <a:accent5>
        <a:srgbClr val="B7C6FE"/>
      </a:accent5>
      <a:accent6>
        <a:srgbClr val="009D00"/>
      </a:accent6>
      <a:hlink>
        <a:srgbClr val="FC0128"/>
      </a:hlink>
      <a:folHlink>
        <a:srgbClr val="CECECE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34483</TotalTime>
  <Pages>28</Pages>
  <Words>1509</Words>
  <Application>Microsoft Office PowerPoint</Application>
  <PresentationFormat>On-screen Show (4:3)</PresentationFormat>
  <Paragraphs>166</Paragraphs>
  <Slides>21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Courier New</vt:lpstr>
      <vt:lpstr>Wingdings</vt:lpstr>
      <vt:lpstr>PPT-TMPLT-WHT_C</vt:lpstr>
      <vt:lpstr>NetAcad-4F_PPT-WHT_060408</vt:lpstr>
      <vt:lpstr>Ruteo dinámico</vt:lpstr>
      <vt:lpstr>Protocolos de ruteo dinámico</vt:lpstr>
      <vt:lpstr>Componentes de los protocolos de ruteo dinámico</vt:lpstr>
      <vt:lpstr>Tipos de protocolos de ruteo Clasificación de los protocolos de ruteo</vt:lpstr>
      <vt:lpstr>Tipos de protocolos de ruteo protocolos de ruteo IGP y EGP</vt:lpstr>
      <vt:lpstr>Tipos de protocolos de ruteo protocolos de ruteo vector distancia</vt:lpstr>
      <vt:lpstr>Tipos de protocolos de ruteo protocolos de ruteo de estado del enlace</vt:lpstr>
      <vt:lpstr>Tipos de protocolos de ruteo protocolos de ruteo con clase</vt:lpstr>
      <vt:lpstr>Tipos de protocolos de ruteo protocolos de ruteo sin clase</vt:lpstr>
      <vt:lpstr>Comparación entre ruteo dinámico y estático Usos del ruteo estático</vt:lpstr>
      <vt:lpstr>Comparación entre ruteo dinámico y estático Usos del ruteo estático</vt:lpstr>
      <vt:lpstr>Comparación entre ruteo dinámico y estático Ventajas y desventajas del ruteo estático</vt:lpstr>
      <vt:lpstr>Protocolos de ruteo dinámico Ruteo dinámico</vt:lpstr>
      <vt:lpstr>Comparación entre ruteo dinámico y estático Ventajas y desventajas del ruteo dinámico</vt:lpstr>
      <vt:lpstr>Evolución de los protocolos de ruteo dinámico</vt:lpstr>
      <vt:lpstr>Protocolos de ruteo dinámico Protocolos de ruteo IPv4 </vt:lpstr>
      <vt:lpstr>Protocolos de ruteo dinámico Ejemplos de ruteo dinámico IPv4 </vt:lpstr>
      <vt:lpstr>Protocolos de ruteo dinámico Protocolos de ruteo IPv6</vt:lpstr>
      <vt:lpstr>Protocolos de ruteo dinámico Ejemplos de ruteo dinámico IPv6</vt:lpstr>
      <vt:lpstr>Tipos de protocolos de ruteo Características de los protocolos de ruteo</vt:lpstr>
      <vt:lpstr>Tipos de protocolos de ruteo Métricas de los protocolos de ruteo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ITE PC v4.0 Chapter 1</dc:title>
  <dc:creator>Karen Alderson</dc:creator>
  <cp:lastModifiedBy>Lizethe Pérez Fuertes</cp:lastModifiedBy>
  <cp:revision>1118</cp:revision>
  <cp:lastPrinted>1999-01-27T00:54:54Z</cp:lastPrinted>
  <dcterms:created xsi:type="dcterms:W3CDTF">2006-10-23T15:07:30Z</dcterms:created>
  <dcterms:modified xsi:type="dcterms:W3CDTF">2025-03-03T01:06:35Z</dcterms:modified>
</cp:coreProperties>
</file>

<file path=docProps/thumbnail.jpeg>
</file>